
<file path=[Content_Types].xml><?xml version="1.0" encoding="utf-8"?>
<Types xmlns="http://schemas.openxmlformats.org/package/2006/content-types">
  <Default Extension="xml" ContentType="application/xml"/>
  <Default Extension="jpeg" ContentType="image/jpeg"/>
  <Default Extension="mp3" ContentType="audio/m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8"/>
  </p:notesMasterIdLst>
  <p:sldIdLst>
    <p:sldId id="290" r:id="rId2"/>
    <p:sldId id="295" r:id="rId3"/>
    <p:sldId id="433" r:id="rId4"/>
    <p:sldId id="436" r:id="rId5"/>
    <p:sldId id="326" r:id="rId6"/>
    <p:sldId id="333" r:id="rId7"/>
    <p:sldId id="334" r:id="rId8"/>
    <p:sldId id="335" r:id="rId9"/>
    <p:sldId id="351" r:id="rId10"/>
    <p:sldId id="425" r:id="rId11"/>
    <p:sldId id="398" r:id="rId12"/>
    <p:sldId id="399" r:id="rId13"/>
    <p:sldId id="407" r:id="rId14"/>
    <p:sldId id="400" r:id="rId15"/>
    <p:sldId id="401" r:id="rId16"/>
    <p:sldId id="402" r:id="rId17"/>
    <p:sldId id="403" r:id="rId18"/>
    <p:sldId id="404" r:id="rId19"/>
    <p:sldId id="405" r:id="rId20"/>
    <p:sldId id="406" r:id="rId21"/>
    <p:sldId id="357" r:id="rId22"/>
    <p:sldId id="435" r:id="rId23"/>
    <p:sldId id="352" r:id="rId24"/>
    <p:sldId id="426" r:id="rId25"/>
    <p:sldId id="353" r:id="rId26"/>
    <p:sldId id="427" r:id="rId27"/>
    <p:sldId id="354" r:id="rId28"/>
    <p:sldId id="428" r:id="rId29"/>
    <p:sldId id="355" r:id="rId30"/>
    <p:sldId id="429" r:id="rId31"/>
    <p:sldId id="434" r:id="rId32"/>
    <p:sldId id="356" r:id="rId33"/>
    <p:sldId id="430" r:id="rId34"/>
    <p:sldId id="432" r:id="rId35"/>
    <p:sldId id="358" r:id="rId36"/>
    <p:sldId id="448" r:id="rId37"/>
    <p:sldId id="359" r:id="rId38"/>
    <p:sldId id="449" r:id="rId39"/>
    <p:sldId id="360" r:id="rId40"/>
    <p:sldId id="450" r:id="rId41"/>
    <p:sldId id="361" r:id="rId42"/>
    <p:sldId id="408" r:id="rId43"/>
    <p:sldId id="362" r:id="rId44"/>
    <p:sldId id="409" r:id="rId45"/>
    <p:sldId id="363" r:id="rId46"/>
    <p:sldId id="410" r:id="rId47"/>
    <p:sldId id="431" r:id="rId48"/>
    <p:sldId id="368" r:id="rId49"/>
    <p:sldId id="365" r:id="rId50"/>
    <p:sldId id="437" r:id="rId51"/>
    <p:sldId id="366" r:id="rId52"/>
    <p:sldId id="438" r:id="rId53"/>
    <p:sldId id="367" r:id="rId54"/>
    <p:sldId id="439" r:id="rId55"/>
    <p:sldId id="391" r:id="rId56"/>
    <p:sldId id="451" r:id="rId57"/>
    <p:sldId id="452" r:id="rId58"/>
    <p:sldId id="411" r:id="rId59"/>
    <p:sldId id="412" r:id="rId60"/>
    <p:sldId id="413" r:id="rId61"/>
    <p:sldId id="414" r:id="rId62"/>
    <p:sldId id="415" r:id="rId63"/>
    <p:sldId id="453" r:id="rId64"/>
    <p:sldId id="454" r:id="rId65"/>
    <p:sldId id="416" r:id="rId66"/>
    <p:sldId id="417" r:id="rId67"/>
    <p:sldId id="418" r:id="rId68"/>
    <p:sldId id="419" r:id="rId69"/>
    <p:sldId id="420" r:id="rId70"/>
    <p:sldId id="421" r:id="rId71"/>
    <p:sldId id="440" r:id="rId72"/>
    <p:sldId id="441" r:id="rId73"/>
    <p:sldId id="442" r:id="rId74"/>
    <p:sldId id="443" r:id="rId75"/>
    <p:sldId id="444" r:id="rId76"/>
    <p:sldId id="445" r:id="rId77"/>
    <p:sldId id="446" r:id="rId78"/>
    <p:sldId id="455" r:id="rId79"/>
    <p:sldId id="484" r:id="rId80"/>
    <p:sldId id="462" r:id="rId81"/>
    <p:sldId id="463" r:id="rId82"/>
    <p:sldId id="464" r:id="rId83"/>
    <p:sldId id="465" r:id="rId84"/>
    <p:sldId id="466" r:id="rId85"/>
    <p:sldId id="467" r:id="rId86"/>
    <p:sldId id="468" r:id="rId87"/>
    <p:sldId id="483" r:id="rId88"/>
    <p:sldId id="471" r:id="rId89"/>
    <p:sldId id="472" r:id="rId90"/>
    <p:sldId id="270" r:id="rId91"/>
    <p:sldId id="268" r:id="rId92"/>
    <p:sldId id="485" r:id="rId93"/>
    <p:sldId id="486" r:id="rId94"/>
    <p:sldId id="314" r:id="rId95"/>
    <p:sldId id="316" r:id="rId96"/>
    <p:sldId id="317" r:id="rId97"/>
    <p:sldId id="313" r:id="rId98"/>
    <p:sldId id="487" r:id="rId99"/>
    <p:sldId id="310" r:id="rId100"/>
    <p:sldId id="318" r:id="rId101"/>
    <p:sldId id="311" r:id="rId102"/>
    <p:sldId id="392" r:id="rId103"/>
    <p:sldId id="393" r:id="rId104"/>
    <p:sldId id="394" r:id="rId105"/>
    <p:sldId id="395" r:id="rId106"/>
    <p:sldId id="396" r:id="rId107"/>
    <p:sldId id="397" r:id="rId108"/>
    <p:sldId id="480" r:id="rId109"/>
    <p:sldId id="473" r:id="rId110"/>
    <p:sldId id="474" r:id="rId111"/>
    <p:sldId id="475" r:id="rId112"/>
    <p:sldId id="476" r:id="rId113"/>
    <p:sldId id="477" r:id="rId114"/>
    <p:sldId id="479" r:id="rId115"/>
    <p:sldId id="481" r:id="rId116"/>
    <p:sldId id="296" r:id="rId1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B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6"/>
    <p:restoredTop sz="94708"/>
  </p:normalViewPr>
  <p:slideViewPr>
    <p:cSldViewPr snapToGrid="0" snapToObjects="1">
      <p:cViewPr>
        <p:scale>
          <a:sx n="87" d="100"/>
          <a:sy n="87" d="100"/>
        </p:scale>
        <p:origin x="1960"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notesMaster" Target="notesMasters/notesMaster1.xml"/><Relationship Id="rId119" Type="http://schemas.openxmlformats.org/officeDocument/2006/relationships/presProps" Target="pres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2CC524-B948-934A-B4B2-B271D1BF1D08}" type="datetimeFigureOut">
              <a:rPr lang="en-US" smtClean="0"/>
              <a:t>3/22/18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E050B-FD58-B04A-941D-F733C9649517}" type="slidenum">
              <a:rPr lang="en-US" smtClean="0"/>
              <a:t>‹#›</a:t>
            </a:fld>
            <a:endParaRPr lang="en-US"/>
          </a:p>
        </p:txBody>
      </p:sp>
    </p:spTree>
    <p:extLst>
      <p:ext uri="{BB962C8B-B14F-4D97-AF65-F5344CB8AC3E}">
        <p14:creationId xmlns:p14="http://schemas.microsoft.com/office/powerpoint/2010/main" val="1658425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24FF16-A3D6-3E4B-8B24-C58989C8D5B1}" type="datetimeFigureOut">
              <a:t>3/22/18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D040F-8F7C-2642-BB76-7DB170699798}" type="slidenum">
              <a:t>‹#›</a:t>
            </a:fld>
            <a:endParaRPr lang="en-US"/>
          </a:p>
        </p:txBody>
      </p:sp>
    </p:spTree>
    <p:extLst>
      <p:ext uri="{BB962C8B-B14F-4D97-AF65-F5344CB8AC3E}">
        <p14:creationId xmlns:p14="http://schemas.microsoft.com/office/powerpoint/2010/main" val="419401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24FF16-A3D6-3E4B-8B24-C58989C8D5B1}" type="datetimeFigureOut">
              <a:t>3/22/18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D040F-8F7C-2642-BB76-7DB170699798}" type="slidenum">
              <a:t>‹#›</a:t>
            </a:fld>
            <a:endParaRPr lang="en-US"/>
          </a:p>
        </p:txBody>
      </p:sp>
    </p:spTree>
    <p:extLst>
      <p:ext uri="{BB962C8B-B14F-4D97-AF65-F5344CB8AC3E}">
        <p14:creationId xmlns:p14="http://schemas.microsoft.com/office/powerpoint/2010/main" val="1839189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24FF16-A3D6-3E4B-8B24-C58989C8D5B1}" type="datetimeFigureOut">
              <a:t>3/22/18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D040F-8F7C-2642-BB76-7DB170699798}" type="slidenum">
              <a:t>‹#›</a:t>
            </a:fld>
            <a:endParaRPr lang="en-US"/>
          </a:p>
        </p:txBody>
      </p:sp>
    </p:spTree>
    <p:extLst>
      <p:ext uri="{BB962C8B-B14F-4D97-AF65-F5344CB8AC3E}">
        <p14:creationId xmlns:p14="http://schemas.microsoft.com/office/powerpoint/2010/main" val="1501143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24FF16-A3D6-3E4B-8B24-C58989C8D5B1}" type="datetimeFigureOut">
              <a:t>3/22/18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D040F-8F7C-2642-BB76-7DB170699798}" type="slidenum">
              <a:t>‹#›</a:t>
            </a:fld>
            <a:endParaRPr lang="en-US"/>
          </a:p>
        </p:txBody>
      </p:sp>
    </p:spTree>
    <p:extLst>
      <p:ext uri="{BB962C8B-B14F-4D97-AF65-F5344CB8AC3E}">
        <p14:creationId xmlns:p14="http://schemas.microsoft.com/office/powerpoint/2010/main" val="3758862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24FF16-A3D6-3E4B-8B24-C58989C8D5B1}" type="datetimeFigureOut">
              <a:t>3/22/18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D040F-8F7C-2642-BB76-7DB170699798}" type="slidenum">
              <a:t>‹#›</a:t>
            </a:fld>
            <a:endParaRPr lang="en-US"/>
          </a:p>
        </p:txBody>
      </p:sp>
    </p:spTree>
    <p:extLst>
      <p:ext uri="{BB962C8B-B14F-4D97-AF65-F5344CB8AC3E}">
        <p14:creationId xmlns:p14="http://schemas.microsoft.com/office/powerpoint/2010/main" val="957602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24FF16-A3D6-3E4B-8B24-C58989C8D5B1}" type="datetimeFigureOut">
              <a:t>3/22/18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D040F-8F7C-2642-BB76-7DB170699798}" type="slidenum">
              <a:t>‹#›</a:t>
            </a:fld>
            <a:endParaRPr lang="en-US"/>
          </a:p>
        </p:txBody>
      </p:sp>
    </p:spTree>
    <p:extLst>
      <p:ext uri="{BB962C8B-B14F-4D97-AF65-F5344CB8AC3E}">
        <p14:creationId xmlns:p14="http://schemas.microsoft.com/office/powerpoint/2010/main" val="1815993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24FF16-A3D6-3E4B-8B24-C58989C8D5B1}" type="datetimeFigureOut">
              <a:t>3/22/18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D040F-8F7C-2642-BB76-7DB170699798}" type="slidenum">
              <a:t>‹#›</a:t>
            </a:fld>
            <a:endParaRPr lang="en-US"/>
          </a:p>
        </p:txBody>
      </p:sp>
    </p:spTree>
    <p:extLst>
      <p:ext uri="{BB962C8B-B14F-4D97-AF65-F5344CB8AC3E}">
        <p14:creationId xmlns:p14="http://schemas.microsoft.com/office/powerpoint/2010/main" val="2235962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24FF16-A3D6-3E4B-8B24-C58989C8D5B1}" type="datetimeFigureOut">
              <a:t>3/22/18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D040F-8F7C-2642-BB76-7DB170699798}" type="slidenum">
              <a:t>‹#›</a:t>
            </a:fld>
            <a:endParaRPr lang="en-US"/>
          </a:p>
        </p:txBody>
      </p:sp>
    </p:spTree>
    <p:extLst>
      <p:ext uri="{BB962C8B-B14F-4D97-AF65-F5344CB8AC3E}">
        <p14:creationId xmlns:p14="http://schemas.microsoft.com/office/powerpoint/2010/main" val="2521816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4FF16-A3D6-3E4B-8B24-C58989C8D5B1}" type="datetimeFigureOut">
              <a:t>3/22/18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D040F-8F7C-2642-BB76-7DB170699798}" type="slidenum">
              <a:t>‹#›</a:t>
            </a:fld>
            <a:endParaRPr lang="en-US"/>
          </a:p>
        </p:txBody>
      </p:sp>
    </p:spTree>
    <p:extLst>
      <p:ext uri="{BB962C8B-B14F-4D97-AF65-F5344CB8AC3E}">
        <p14:creationId xmlns:p14="http://schemas.microsoft.com/office/powerpoint/2010/main" val="3048724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24FF16-A3D6-3E4B-8B24-C58989C8D5B1}" type="datetimeFigureOut">
              <a:t>3/22/18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D040F-8F7C-2642-BB76-7DB170699798}" type="slidenum">
              <a:t>‹#›</a:t>
            </a:fld>
            <a:endParaRPr lang="en-US"/>
          </a:p>
        </p:txBody>
      </p:sp>
    </p:spTree>
    <p:extLst>
      <p:ext uri="{BB962C8B-B14F-4D97-AF65-F5344CB8AC3E}">
        <p14:creationId xmlns:p14="http://schemas.microsoft.com/office/powerpoint/2010/main" val="3817335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24FF16-A3D6-3E4B-8B24-C58989C8D5B1}" type="datetimeFigureOut">
              <a:t>3/22/18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D040F-8F7C-2642-BB76-7DB170699798}" type="slidenum">
              <a:t>‹#›</a:t>
            </a:fld>
            <a:endParaRPr lang="en-US"/>
          </a:p>
        </p:txBody>
      </p:sp>
    </p:spTree>
    <p:extLst>
      <p:ext uri="{BB962C8B-B14F-4D97-AF65-F5344CB8AC3E}">
        <p14:creationId xmlns:p14="http://schemas.microsoft.com/office/powerpoint/2010/main" val="6043282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4FF16-A3D6-3E4B-8B24-C58989C8D5B1}" type="datetimeFigureOut">
              <a:t>3/22/18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D040F-8F7C-2642-BB76-7DB170699798}" type="slidenum">
              <a:t>‹#›</a:t>
            </a:fld>
            <a:endParaRPr lang="en-US"/>
          </a:p>
        </p:txBody>
      </p:sp>
    </p:spTree>
    <p:extLst>
      <p:ext uri="{BB962C8B-B14F-4D97-AF65-F5344CB8AC3E}">
        <p14:creationId xmlns:p14="http://schemas.microsoft.com/office/powerpoint/2010/main" val="934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microsoft.com/office/2007/relationships/media" Target="../media/media2.mp3"/><Relationship Id="rId2" Type="http://schemas.openxmlformats.org/officeDocument/2006/relationships/audio" Target="../media/media2.mp3"/></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tif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6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10.jpeg"/><Relationship Id="rId6"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 Id="rId3" Type="http://schemas.openxmlformats.org/officeDocument/2006/relationships/image" Target="../media/image1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6.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16.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16.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 Id="rId3" Type="http://schemas.openxmlformats.org/officeDocument/2006/relationships/image" Target="../media/image21.png"/></Relationships>
</file>

<file path=ppt/slides/_rels/slide7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10.jpeg"/><Relationship Id="rId6"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7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10.jpeg"/><Relationship Id="rId6"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7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10.jpeg"/><Relationship Id="rId6"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7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10.jpeg"/><Relationship Id="rId6"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7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10.jpeg"/><Relationship Id="rId6"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1" Type="http://schemas.microsoft.com/office/2007/relationships/media" Target="../media/media1.mp3"/><Relationship Id="rId2" Type="http://schemas.openxmlformats.org/officeDocument/2006/relationships/audio" Target="../media/media1.mp3"/></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844" y="169605"/>
            <a:ext cx="6511413" cy="6511413"/>
          </a:xfrm>
          <a:prstGeom prst="rect">
            <a:avLst/>
          </a:prstGeom>
        </p:spPr>
      </p:pic>
    </p:spTree>
    <p:extLst>
      <p:ext uri="{BB962C8B-B14F-4D97-AF65-F5344CB8AC3E}">
        <p14:creationId xmlns:p14="http://schemas.microsoft.com/office/powerpoint/2010/main" val="1199443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455844"/>
            <a:ext cx="8840761" cy="6001643"/>
          </a:xfrm>
          <a:prstGeom prst="rect">
            <a:avLst/>
          </a:prstGeom>
          <a:noFill/>
        </p:spPr>
        <p:txBody>
          <a:bodyPr wrap="square" rtlCol="0">
            <a:spAutoFit/>
          </a:bodyPr>
          <a:lstStyle/>
          <a:p>
            <a:pPr algn="ctr"/>
            <a:r>
              <a:rPr lang="en-US" sz="4800" dirty="0">
                <a:solidFill>
                  <a:schemeClr val="bg1">
                    <a:lumMod val="75000"/>
                  </a:schemeClr>
                </a:solidFill>
                <a:latin typeface="Arial Rounded MT Bold"/>
                <a:cs typeface="Arial Rounded MT Bold"/>
              </a:rPr>
              <a:t>REMEMBER:</a:t>
            </a:r>
          </a:p>
          <a:p>
            <a:pPr algn="ctr"/>
            <a:r>
              <a:rPr lang="en-US" sz="4800" dirty="0">
                <a:solidFill>
                  <a:schemeClr val="bg1">
                    <a:lumMod val="75000"/>
                  </a:schemeClr>
                </a:solidFill>
                <a:latin typeface="Arial Rounded MT Bold"/>
                <a:cs typeface="Arial Rounded MT Bold"/>
              </a:rPr>
              <a:t>The goal of an</a:t>
            </a:r>
          </a:p>
          <a:p>
            <a:pPr algn="ctr"/>
            <a:r>
              <a:rPr lang="en-US" sz="4800" dirty="0">
                <a:solidFill>
                  <a:schemeClr val="accent2">
                    <a:lumMod val="40000"/>
                    <a:lumOff val="60000"/>
                  </a:schemeClr>
                </a:solidFill>
                <a:latin typeface="Arial Rounded MT Bold"/>
                <a:cs typeface="Arial Rounded MT Bold"/>
              </a:rPr>
              <a:t>Origin Story</a:t>
            </a:r>
          </a:p>
          <a:p>
            <a:pPr algn="ctr"/>
            <a:r>
              <a:rPr lang="en-US" sz="4800" dirty="0">
                <a:solidFill>
                  <a:schemeClr val="bg1">
                    <a:lumMod val="75000"/>
                  </a:schemeClr>
                </a:solidFill>
                <a:latin typeface="Arial Rounded MT Bold"/>
                <a:cs typeface="Arial Rounded MT Bold"/>
              </a:rPr>
              <a:t>is to communicate</a:t>
            </a:r>
          </a:p>
          <a:p>
            <a:pPr algn="ctr"/>
            <a:r>
              <a:rPr lang="en-US" sz="4800" dirty="0">
                <a:solidFill>
                  <a:schemeClr val="bg1">
                    <a:lumMod val="75000"/>
                  </a:schemeClr>
                </a:solidFill>
                <a:latin typeface="Arial Rounded MT Bold"/>
                <a:cs typeface="Arial Rounded MT Bold"/>
              </a:rPr>
              <a:t>your motivations</a:t>
            </a:r>
          </a:p>
          <a:p>
            <a:pPr algn="ctr"/>
            <a:r>
              <a:rPr lang="en-US" sz="4800" dirty="0">
                <a:solidFill>
                  <a:schemeClr val="bg1">
                    <a:lumMod val="75000"/>
                  </a:schemeClr>
                </a:solidFill>
                <a:latin typeface="Arial Rounded MT Bold"/>
                <a:cs typeface="Arial Rounded MT Bold"/>
              </a:rPr>
              <a:t>and values.</a:t>
            </a:r>
          </a:p>
          <a:p>
            <a:pPr algn="ctr"/>
            <a:r>
              <a:rPr lang="en-US" sz="4800" dirty="0">
                <a:solidFill>
                  <a:srgbClr val="000000"/>
                </a:solidFill>
                <a:latin typeface="Arial Rounded MT Bold"/>
                <a:cs typeface="Arial Rounded MT Bold"/>
              </a:rPr>
              <a:t>It is </a:t>
            </a:r>
            <a:r>
              <a:rPr lang="en-US" sz="4800" dirty="0">
                <a:solidFill>
                  <a:srgbClr val="FF0000"/>
                </a:solidFill>
                <a:latin typeface="Arial Rounded MT Bold"/>
                <a:cs typeface="Arial Rounded MT Bold"/>
              </a:rPr>
              <a:t>BONDING, </a:t>
            </a:r>
            <a:br>
              <a:rPr lang="en-US" sz="4800" dirty="0">
                <a:solidFill>
                  <a:srgbClr val="FF0000"/>
                </a:solidFill>
                <a:latin typeface="Arial Rounded MT Bold"/>
                <a:cs typeface="Arial Rounded MT Bold"/>
              </a:rPr>
            </a:br>
            <a:r>
              <a:rPr lang="en-US" sz="4800" dirty="0">
                <a:solidFill>
                  <a:srgbClr val="000000"/>
                </a:solidFill>
                <a:latin typeface="Arial Rounded MT Bold"/>
                <a:cs typeface="Arial Rounded MT Bold"/>
              </a:rPr>
              <a:t>not advertising</a:t>
            </a:r>
          </a:p>
        </p:txBody>
      </p:sp>
      <p:pic>
        <p:nvPicPr>
          <p:cNvPr id="3" name="GenesisStory_Kesslers_Dad 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5201" y="5444363"/>
            <a:ext cx="812800" cy="812800"/>
          </a:xfrm>
          <a:prstGeom prst="rect">
            <a:avLst/>
          </a:prstGeom>
        </p:spPr>
      </p:pic>
    </p:spTree>
    <p:extLst>
      <p:ext uri="{BB962C8B-B14F-4D97-AF65-F5344CB8AC3E}">
        <p14:creationId xmlns:p14="http://schemas.microsoft.com/office/powerpoint/2010/main" val="109806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239" y="185409"/>
            <a:ext cx="8840761" cy="6555641"/>
          </a:xfrm>
          <a:prstGeom prst="rect">
            <a:avLst/>
          </a:prstGeom>
          <a:noFill/>
        </p:spPr>
        <p:txBody>
          <a:bodyPr wrap="square" rtlCol="0">
            <a:spAutoFit/>
          </a:bodyPr>
          <a:lstStyle/>
          <a:p>
            <a:r>
              <a:rPr lang="en-US" sz="3600" dirty="0">
                <a:solidFill>
                  <a:schemeClr val="bg1">
                    <a:lumMod val="75000"/>
                  </a:schemeClr>
                </a:solidFill>
              </a:rPr>
              <a:t>Although stories exist primarily to transfer </a:t>
            </a:r>
            <a:r>
              <a:rPr lang="en-US" sz="3600" dirty="0" smtClean="0">
                <a:solidFill>
                  <a:schemeClr val="bg1">
                    <a:lumMod val="75000"/>
                  </a:schemeClr>
                </a:solidFill>
              </a:rPr>
              <a:t>emotion, they’re </a:t>
            </a:r>
            <a:r>
              <a:rPr lang="en-US" sz="3600" dirty="0">
                <a:solidFill>
                  <a:schemeClr val="bg1">
                    <a:lumMod val="75000"/>
                  </a:schemeClr>
                </a:solidFill>
              </a:rPr>
              <a:t>excellent at communicating information, as </a:t>
            </a:r>
            <a:r>
              <a:rPr lang="en-US" sz="3600" dirty="0" smtClean="0">
                <a:solidFill>
                  <a:schemeClr val="bg1">
                    <a:lumMod val="75000"/>
                  </a:schemeClr>
                </a:solidFill>
              </a:rPr>
              <a:t>well. </a:t>
            </a:r>
          </a:p>
          <a:p>
            <a:endParaRPr lang="en-US" sz="1200" dirty="0">
              <a:solidFill>
                <a:schemeClr val="bg1">
                  <a:lumMod val="75000"/>
                </a:schemeClr>
              </a:solidFill>
            </a:endParaRPr>
          </a:p>
          <a:p>
            <a:r>
              <a:rPr lang="en-US" sz="3600" dirty="0" smtClean="0">
                <a:solidFill>
                  <a:schemeClr val="bg1">
                    <a:lumMod val="75000"/>
                  </a:schemeClr>
                </a:solidFill>
              </a:rPr>
              <a:t>We </a:t>
            </a:r>
            <a:r>
              <a:rPr lang="en-US" sz="3600" dirty="0">
                <a:solidFill>
                  <a:schemeClr val="bg1">
                    <a:lumMod val="75000"/>
                  </a:schemeClr>
                </a:solidFill>
              </a:rPr>
              <a:t>use logic inside stories better than we do outside them. </a:t>
            </a:r>
            <a:r>
              <a:rPr lang="en-US" sz="3600" dirty="0" smtClean="0"/>
              <a:t/>
            </a:r>
            <a:br>
              <a:rPr lang="en-US" sz="3600" dirty="0" smtClean="0"/>
            </a:br>
            <a:endParaRPr lang="en-US" sz="1200" dirty="0" smtClean="0"/>
          </a:p>
          <a:p>
            <a:r>
              <a:rPr lang="en-US" sz="3600" dirty="0" smtClean="0"/>
              <a:t>Leda </a:t>
            </a:r>
            <a:r>
              <a:rPr lang="en-US" sz="3600" dirty="0" err="1"/>
              <a:t>Cosmides</a:t>
            </a:r>
            <a:r>
              <a:rPr lang="en-US" sz="3600" dirty="0"/>
              <a:t> and John </a:t>
            </a:r>
            <a:r>
              <a:rPr lang="en-US" sz="3600" dirty="0" err="1"/>
              <a:t>Tooby</a:t>
            </a:r>
            <a:r>
              <a:rPr lang="en-US" sz="3600" dirty="0"/>
              <a:t> have shown that the </a:t>
            </a:r>
            <a:r>
              <a:rPr lang="en-US" sz="3600" dirty="0" err="1"/>
              <a:t>Wason</a:t>
            </a:r>
            <a:r>
              <a:rPr lang="en-US" sz="3600" dirty="0"/>
              <a:t> Selection Test can be solved by fewer than 10 percent when presented as </a:t>
            </a:r>
            <a:r>
              <a:rPr lang="en-US" sz="3600" dirty="0" smtClean="0"/>
              <a:t/>
            </a:r>
            <a:br>
              <a:rPr lang="en-US" sz="3600" dirty="0" smtClean="0"/>
            </a:br>
            <a:r>
              <a:rPr lang="en-US" sz="3600" dirty="0" smtClean="0"/>
              <a:t>a </a:t>
            </a:r>
            <a:r>
              <a:rPr lang="en-US" sz="3600" dirty="0"/>
              <a:t>logic puzzle, but 70+ percent solve it when it’s presented as a story involving detection </a:t>
            </a:r>
            <a:r>
              <a:rPr lang="en-US" sz="3600" dirty="0" smtClean="0"/>
              <a:t/>
            </a:r>
            <a:br>
              <a:rPr lang="en-US" sz="3600" dirty="0" smtClean="0"/>
            </a:br>
            <a:r>
              <a:rPr lang="en-US" sz="3600" dirty="0" smtClean="0"/>
              <a:t>of </a:t>
            </a:r>
            <a:r>
              <a:rPr lang="en-US" sz="3600" dirty="0"/>
              <a:t>social-rule cheating</a:t>
            </a:r>
            <a:r>
              <a:rPr lang="en-US" sz="3600" dirty="0" smtClean="0"/>
              <a:t>.</a:t>
            </a:r>
            <a:endParaRPr lang="en-US" sz="3600" dirty="0"/>
          </a:p>
        </p:txBody>
      </p:sp>
    </p:spTree>
    <p:extLst>
      <p:ext uri="{BB962C8B-B14F-4D97-AF65-F5344CB8AC3E}">
        <p14:creationId xmlns:p14="http://schemas.microsoft.com/office/powerpoint/2010/main" val="12111228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239" y="3581753"/>
            <a:ext cx="8840761" cy="2585323"/>
          </a:xfrm>
          <a:prstGeom prst="rect">
            <a:avLst/>
          </a:prstGeom>
          <a:noFill/>
        </p:spPr>
        <p:txBody>
          <a:bodyPr wrap="square" rtlCol="0">
            <a:spAutoFit/>
          </a:bodyPr>
          <a:lstStyle/>
          <a:p>
            <a:pPr algn="ctr"/>
            <a:r>
              <a:rPr lang="en-US" sz="5400" dirty="0"/>
              <a:t>Bottom line: </a:t>
            </a:r>
            <a:r>
              <a:rPr lang="en-US" sz="5400" dirty="0" smtClean="0"/>
              <a:t/>
            </a:r>
            <a:br>
              <a:rPr lang="en-US" sz="5400" dirty="0" smtClean="0"/>
            </a:br>
            <a:r>
              <a:rPr lang="en-US" sz="5400" dirty="0" smtClean="0"/>
              <a:t>Stories </a:t>
            </a:r>
            <a:r>
              <a:rPr lang="en-US" sz="5400" dirty="0"/>
              <a:t>are 7 </a:t>
            </a:r>
            <a:r>
              <a:rPr lang="en-US" sz="5400" dirty="0" smtClean="0"/>
              <a:t>times </a:t>
            </a:r>
            <a:br>
              <a:rPr lang="en-US" sz="5400" dirty="0" smtClean="0"/>
            </a:br>
            <a:r>
              <a:rPr lang="en-US" sz="5400" dirty="0" smtClean="0"/>
              <a:t>more </a:t>
            </a:r>
            <a:r>
              <a:rPr lang="en-US" sz="5400" dirty="0"/>
              <a:t>effective than logic.</a:t>
            </a:r>
          </a:p>
        </p:txBody>
      </p:sp>
    </p:spTree>
    <p:extLst>
      <p:ext uri="{BB962C8B-B14F-4D97-AF65-F5344CB8AC3E}">
        <p14:creationId xmlns:p14="http://schemas.microsoft.com/office/powerpoint/2010/main" val="9858098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83530"/>
            <a:ext cx="8840761" cy="6494085"/>
          </a:xfrm>
          <a:prstGeom prst="rect">
            <a:avLst/>
          </a:prstGeom>
          <a:noFill/>
        </p:spPr>
        <p:txBody>
          <a:bodyPr wrap="square" rtlCol="0">
            <a:spAutoFit/>
          </a:bodyPr>
          <a:lstStyle/>
          <a:p>
            <a:r>
              <a:rPr lang="en-US" sz="3200" dirty="0"/>
              <a:t>My </a:t>
            </a:r>
            <a:r>
              <a:rPr lang="en-US" sz="3200" b="1" dirty="0">
                <a:solidFill>
                  <a:srgbClr val="FF0000"/>
                </a:solidFill>
              </a:rPr>
              <a:t>Dad </a:t>
            </a:r>
            <a:r>
              <a:rPr lang="en-US" sz="3200" dirty="0"/>
              <a:t>never worked for </a:t>
            </a:r>
            <a:r>
              <a:rPr lang="en-US" sz="3200" dirty="0" err="1"/>
              <a:t>Goettl</a:t>
            </a:r>
            <a:r>
              <a:rPr lang="en-US" sz="3200" dirty="0"/>
              <a:t>. He was a self-employed </a:t>
            </a:r>
            <a:r>
              <a:rPr lang="en-US" sz="3200" dirty="0" smtClean="0"/>
              <a:t>air </a:t>
            </a:r>
            <a:r>
              <a:rPr lang="en-US" sz="3200" dirty="0"/>
              <a:t>conditioning repairman named Duncan Goodrich. But he admired the </a:t>
            </a:r>
            <a:r>
              <a:rPr lang="en-US" sz="3200" dirty="0" err="1"/>
              <a:t>Goettl</a:t>
            </a:r>
            <a:r>
              <a:rPr lang="en-US" sz="3200" dirty="0"/>
              <a:t> Brothers like airplane people admired Orville and Wilbur Wright. The Wright Brothers were from Dayton, Ohio. The </a:t>
            </a:r>
            <a:r>
              <a:rPr lang="en-US" sz="3200" dirty="0" err="1"/>
              <a:t>Goettl</a:t>
            </a:r>
            <a:r>
              <a:rPr lang="en-US" sz="3200" dirty="0"/>
              <a:t> Brothers were from here. The Wright Brothers were awarded </a:t>
            </a:r>
            <a:r>
              <a:rPr lang="en-US" sz="3200" b="1" dirty="0"/>
              <a:t>7 patents</a:t>
            </a:r>
            <a:r>
              <a:rPr lang="en-US" sz="3200" dirty="0"/>
              <a:t> for their aircraft innovations. The </a:t>
            </a:r>
            <a:r>
              <a:rPr lang="en-US" sz="3200" dirty="0" err="1"/>
              <a:t>Goettl</a:t>
            </a:r>
            <a:r>
              <a:rPr lang="en-US" sz="3200" dirty="0"/>
              <a:t> Brothers were awarded one hundred and fourteen. Hundreds of millions of people owe their </a:t>
            </a:r>
            <a:r>
              <a:rPr lang="en-US" sz="3200" b="1" dirty="0">
                <a:solidFill>
                  <a:srgbClr val="FF0000"/>
                </a:solidFill>
              </a:rPr>
              <a:t>summertime comfort </a:t>
            </a:r>
            <a:r>
              <a:rPr lang="en-US" sz="3200" dirty="0"/>
              <a:t>to the </a:t>
            </a:r>
            <a:r>
              <a:rPr lang="en-US" sz="3200" dirty="0" err="1"/>
              <a:t>Goettl</a:t>
            </a:r>
            <a:r>
              <a:rPr lang="en-US" sz="3200" dirty="0"/>
              <a:t> Brothers of Phoenix. My </a:t>
            </a:r>
            <a:r>
              <a:rPr lang="en-US" sz="3200" b="1" dirty="0">
                <a:solidFill>
                  <a:srgbClr val="FF0000"/>
                </a:solidFill>
              </a:rPr>
              <a:t>Dad</a:t>
            </a:r>
            <a:r>
              <a:rPr lang="en-US" sz="3200" dirty="0"/>
              <a:t> believed in </a:t>
            </a:r>
            <a:r>
              <a:rPr lang="en-US" sz="3200" dirty="0" err="1"/>
              <a:t>Goettl</a:t>
            </a:r>
            <a:r>
              <a:rPr lang="en-US" sz="3200" dirty="0"/>
              <a:t>. He told me never to buy anything else. </a:t>
            </a:r>
            <a:r>
              <a:rPr lang="en-US" sz="3200" dirty="0" smtClean="0"/>
              <a:t/>
            </a:r>
            <a:br>
              <a:rPr lang="en-US" sz="3200" dirty="0" smtClean="0"/>
            </a:br>
            <a:r>
              <a:rPr lang="en-US" sz="3200" dirty="0" smtClean="0"/>
              <a:t>So </a:t>
            </a:r>
            <a:r>
              <a:rPr lang="en-US" sz="3200" dirty="0"/>
              <a:t>I saved up my money and I bought the company. </a:t>
            </a:r>
          </a:p>
        </p:txBody>
      </p:sp>
    </p:spTree>
    <p:extLst>
      <p:ext uri="{BB962C8B-B14F-4D97-AF65-F5344CB8AC3E}">
        <p14:creationId xmlns:p14="http://schemas.microsoft.com/office/powerpoint/2010/main" val="47258479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83530"/>
            <a:ext cx="8840761" cy="4524315"/>
          </a:xfrm>
          <a:prstGeom prst="rect">
            <a:avLst/>
          </a:prstGeom>
          <a:noFill/>
        </p:spPr>
        <p:txBody>
          <a:bodyPr wrap="square" rtlCol="0">
            <a:spAutoFit/>
          </a:bodyPr>
          <a:lstStyle/>
          <a:p>
            <a:r>
              <a:rPr lang="en-US" sz="3200" dirty="0"/>
              <a:t>As a boy, I held the </a:t>
            </a:r>
            <a:r>
              <a:rPr lang="en-US" sz="3200" b="1" dirty="0">
                <a:solidFill>
                  <a:srgbClr val="FF0000"/>
                </a:solidFill>
              </a:rPr>
              <a:t>flashlight </a:t>
            </a:r>
            <a:r>
              <a:rPr lang="en-US" sz="3200" dirty="0"/>
              <a:t>for </a:t>
            </a:r>
            <a:r>
              <a:rPr lang="en-US" sz="3200" b="1" dirty="0">
                <a:solidFill>
                  <a:srgbClr val="FF0000"/>
                </a:solidFill>
              </a:rPr>
              <a:t>Dad</a:t>
            </a:r>
            <a:r>
              <a:rPr lang="en-US" sz="3200" dirty="0"/>
              <a:t> when he fixed air conditioners at night. That flashlight was </a:t>
            </a:r>
            <a:r>
              <a:rPr lang="en-US" sz="3200" b="1" dirty="0"/>
              <a:t>important</a:t>
            </a:r>
            <a:r>
              <a:rPr lang="en-US" sz="3200" dirty="0"/>
              <a:t> to me. </a:t>
            </a:r>
            <a:r>
              <a:rPr lang="en-US" sz="3200" dirty="0" smtClean="0"/>
              <a:t>So </a:t>
            </a:r>
            <a:r>
              <a:rPr lang="en-US" sz="3200" dirty="0"/>
              <a:t>when we arrive at your home, we're going to give </a:t>
            </a:r>
            <a:r>
              <a:rPr lang="en-US" sz="3200" b="1" dirty="0"/>
              <a:t>you</a:t>
            </a:r>
            <a:r>
              <a:rPr lang="en-US" sz="3200" dirty="0"/>
              <a:t> a </a:t>
            </a:r>
            <a:r>
              <a:rPr lang="en-US" sz="3200" dirty="0" err="1" smtClean="0"/>
              <a:t>Goettl</a:t>
            </a:r>
            <a:r>
              <a:rPr lang="en-US" sz="3200" dirty="0" smtClean="0"/>
              <a:t> </a:t>
            </a:r>
            <a:r>
              <a:rPr lang="en-US" sz="3200" b="1" dirty="0">
                <a:solidFill>
                  <a:srgbClr val="FF0000"/>
                </a:solidFill>
              </a:rPr>
              <a:t>flashlight </a:t>
            </a:r>
            <a:r>
              <a:rPr lang="en-US" sz="3200" dirty="0"/>
              <a:t>because </a:t>
            </a:r>
            <a:r>
              <a:rPr lang="en-US" sz="3200" b="1" i="1" dirty="0"/>
              <a:t>you're</a:t>
            </a:r>
            <a:r>
              <a:rPr lang="en-US" sz="3200" dirty="0"/>
              <a:t> important to me, too. </a:t>
            </a:r>
            <a:r>
              <a:rPr lang="en-US" sz="3200" dirty="0" smtClean="0"/>
              <a:t>When </a:t>
            </a:r>
            <a:r>
              <a:rPr lang="en-US" sz="3200" dirty="0"/>
              <a:t>your system needs attention - no matter what brand it is - call </a:t>
            </a:r>
            <a:r>
              <a:rPr lang="en-US" sz="3200" dirty="0" err="1"/>
              <a:t>Goettl</a:t>
            </a:r>
            <a:r>
              <a:rPr lang="en-US" sz="3200" dirty="0"/>
              <a:t>. No one knows air conditioners like </a:t>
            </a:r>
            <a:r>
              <a:rPr lang="en-US" sz="3200" dirty="0" err="1"/>
              <a:t>Goettl</a:t>
            </a:r>
            <a:r>
              <a:rPr lang="en-US" sz="3200" dirty="0"/>
              <a:t>. </a:t>
            </a:r>
            <a:r>
              <a:rPr lang="en-US" sz="3200" i="1" dirty="0"/>
              <a:t>No one. </a:t>
            </a:r>
            <a:r>
              <a:rPr lang="en-US" sz="3200" b="1" dirty="0" smtClean="0">
                <a:solidFill>
                  <a:srgbClr val="FF0000"/>
                </a:solidFill>
              </a:rPr>
              <a:t>Gee </a:t>
            </a:r>
            <a:r>
              <a:rPr lang="en-US" sz="3200" b="1" dirty="0">
                <a:solidFill>
                  <a:srgbClr val="FF0000"/>
                </a:solidFill>
              </a:rPr>
              <a:t>Oh </a:t>
            </a:r>
            <a:r>
              <a:rPr lang="en-US" sz="3200" b="1" dirty="0" err="1">
                <a:solidFill>
                  <a:srgbClr val="FF0000"/>
                </a:solidFill>
              </a:rPr>
              <a:t>Ee</a:t>
            </a:r>
            <a:r>
              <a:rPr lang="en-US" sz="3200" b="1" dirty="0">
                <a:solidFill>
                  <a:srgbClr val="FF0000"/>
                </a:solidFill>
              </a:rPr>
              <a:t>, T-T-L. It'll keep you cool, </a:t>
            </a:r>
            <a:r>
              <a:rPr lang="en-US" sz="3200" b="1" dirty="0" smtClean="0">
                <a:solidFill>
                  <a:srgbClr val="FF0000"/>
                </a:solidFill>
              </a:rPr>
              <a:t/>
            </a:r>
            <a:br>
              <a:rPr lang="en-US" sz="3200" b="1" dirty="0" smtClean="0">
                <a:solidFill>
                  <a:srgbClr val="FF0000"/>
                </a:solidFill>
              </a:rPr>
            </a:br>
            <a:r>
              <a:rPr lang="en-US" sz="3200" b="1" dirty="0" smtClean="0">
                <a:solidFill>
                  <a:srgbClr val="FF0000"/>
                </a:solidFill>
              </a:rPr>
              <a:t>but </a:t>
            </a:r>
            <a:r>
              <a:rPr lang="en-US" sz="3200" b="1" dirty="0">
                <a:solidFill>
                  <a:srgbClr val="FF0000"/>
                </a:solidFill>
              </a:rPr>
              <a:t>it's hard to spell. </a:t>
            </a:r>
          </a:p>
        </p:txBody>
      </p:sp>
    </p:spTree>
    <p:extLst>
      <p:ext uri="{BB962C8B-B14F-4D97-AF65-F5344CB8AC3E}">
        <p14:creationId xmlns:p14="http://schemas.microsoft.com/office/powerpoint/2010/main" val="133808934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8188700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931" y="-51380"/>
            <a:ext cx="9039069" cy="6494085"/>
          </a:xfrm>
          <a:prstGeom prst="rect">
            <a:avLst/>
          </a:prstGeom>
          <a:noFill/>
        </p:spPr>
        <p:txBody>
          <a:bodyPr wrap="square" rtlCol="0">
            <a:spAutoFit/>
          </a:bodyPr>
          <a:lstStyle/>
          <a:p>
            <a:r>
              <a:rPr lang="en-US" sz="3200" dirty="0"/>
              <a:t>The best home service companies do background checks and drug tests on prospective employees, but at </a:t>
            </a:r>
            <a:r>
              <a:rPr lang="en-US" sz="3200" dirty="0" err="1"/>
              <a:t>Goettl</a:t>
            </a:r>
            <a:r>
              <a:rPr lang="en-US" sz="3200" dirty="0"/>
              <a:t> Air Conditioning </a:t>
            </a:r>
            <a:r>
              <a:rPr lang="en-US" sz="3200" dirty="0" smtClean="0"/>
              <a:t>we </a:t>
            </a:r>
            <a:r>
              <a:rPr lang="en-US" sz="3200" dirty="0"/>
              <a:t>take those evaluations even </a:t>
            </a:r>
            <a:r>
              <a:rPr lang="en-US" sz="3200" b="1" dirty="0"/>
              <a:t>further, </a:t>
            </a:r>
            <a:r>
              <a:rPr lang="en-US" sz="3200" dirty="0"/>
              <a:t>because we want you to LIKE the people who come to your home. I mean really </a:t>
            </a:r>
            <a:r>
              <a:rPr lang="en-US" sz="3200" i="1" dirty="0"/>
              <a:t>LIKE</a:t>
            </a:r>
            <a:r>
              <a:rPr lang="en-US" sz="3200" dirty="0"/>
              <a:t> them. This is going to sound crazy, I know, but I make sure my dog </a:t>
            </a:r>
            <a:r>
              <a:rPr lang="en-US" sz="3200" b="1" dirty="0">
                <a:solidFill>
                  <a:srgbClr val="FF0000"/>
                </a:solidFill>
              </a:rPr>
              <a:t>Sadie</a:t>
            </a:r>
            <a:r>
              <a:rPr lang="en-US" sz="3200" dirty="0">
                <a:solidFill>
                  <a:srgbClr val="FF0000"/>
                </a:solidFill>
              </a:rPr>
              <a:t> </a:t>
            </a:r>
            <a:r>
              <a:rPr lang="en-US" sz="3200" dirty="0"/>
              <a:t>is there when I meet a prospective new hire. </a:t>
            </a:r>
            <a:r>
              <a:rPr lang="en-US" sz="3200" b="1" dirty="0">
                <a:solidFill>
                  <a:srgbClr val="FF0000"/>
                </a:solidFill>
              </a:rPr>
              <a:t>Sadie</a:t>
            </a:r>
            <a:r>
              <a:rPr lang="en-US" sz="3200" dirty="0"/>
              <a:t> is a Wheaten Terrier. If </a:t>
            </a:r>
            <a:r>
              <a:rPr lang="en-US" sz="3200" b="1" dirty="0">
                <a:solidFill>
                  <a:srgbClr val="FF0000"/>
                </a:solidFill>
              </a:rPr>
              <a:t>Sadie</a:t>
            </a:r>
            <a:r>
              <a:rPr lang="en-US" sz="3200" dirty="0"/>
              <a:t> goes straight to a person and gives them her </a:t>
            </a:r>
            <a:r>
              <a:rPr lang="en-US" sz="3200" b="1" dirty="0">
                <a:solidFill>
                  <a:srgbClr val="FF0000"/>
                </a:solidFill>
              </a:rPr>
              <a:t>Wheaten </a:t>
            </a:r>
            <a:r>
              <a:rPr lang="en-US" sz="3200" b="1" dirty="0" err="1">
                <a:solidFill>
                  <a:srgbClr val="FF0000"/>
                </a:solidFill>
              </a:rPr>
              <a:t>Greetin</a:t>
            </a:r>
            <a:r>
              <a:rPr lang="en-US" sz="3200" b="1" dirty="0">
                <a:solidFill>
                  <a:srgbClr val="FF0000"/>
                </a:solidFill>
              </a:rPr>
              <a:t>',</a:t>
            </a:r>
            <a:r>
              <a:rPr lang="en-US" sz="3200" dirty="0"/>
              <a:t> </a:t>
            </a:r>
            <a:r>
              <a:rPr lang="en-US" sz="3200" dirty="0" smtClean="0"/>
              <a:t>I </a:t>
            </a:r>
            <a:r>
              <a:rPr lang="en-US" sz="3200" dirty="0"/>
              <a:t>know you're going to be really comfortable with that person in your home. But if Sadie goes off and hides, there's no way that person is </a:t>
            </a:r>
            <a:r>
              <a:rPr lang="en-US" sz="3200" dirty="0" err="1"/>
              <a:t>comin</a:t>
            </a:r>
            <a:r>
              <a:rPr lang="en-US" sz="3200" dirty="0"/>
              <a:t>' to </a:t>
            </a:r>
            <a:r>
              <a:rPr lang="en-US" sz="3200" dirty="0" smtClean="0"/>
              <a:t>work </a:t>
            </a:r>
            <a:r>
              <a:rPr lang="en-US" sz="3200" dirty="0"/>
              <a:t>for </a:t>
            </a:r>
            <a:r>
              <a:rPr lang="en-US" sz="3200" dirty="0" err="1" smtClean="0"/>
              <a:t>Goettl</a:t>
            </a:r>
            <a:r>
              <a:rPr lang="en-US" sz="3200" dirty="0" smtClean="0"/>
              <a:t>. </a:t>
            </a:r>
            <a:r>
              <a:rPr lang="en-US" sz="3200" b="1" dirty="0" smtClean="0"/>
              <a:t>Sadie </a:t>
            </a:r>
            <a:r>
              <a:rPr lang="en-US" sz="3200" b="1" dirty="0"/>
              <a:t>is never wrong.</a:t>
            </a:r>
            <a:r>
              <a:rPr lang="en-US" sz="3200" dirty="0"/>
              <a:t> </a:t>
            </a:r>
          </a:p>
        </p:txBody>
      </p:sp>
    </p:spTree>
    <p:extLst>
      <p:ext uri="{BB962C8B-B14F-4D97-AF65-F5344CB8AC3E}">
        <p14:creationId xmlns:p14="http://schemas.microsoft.com/office/powerpoint/2010/main" val="167340104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83530"/>
            <a:ext cx="8840761" cy="4031873"/>
          </a:xfrm>
          <a:prstGeom prst="rect">
            <a:avLst/>
          </a:prstGeom>
          <a:noFill/>
        </p:spPr>
        <p:txBody>
          <a:bodyPr wrap="square" rtlCol="0">
            <a:spAutoFit/>
          </a:bodyPr>
          <a:lstStyle/>
          <a:p>
            <a:r>
              <a:rPr lang="en-US" sz="3200" dirty="0" smtClean="0"/>
              <a:t>So </a:t>
            </a:r>
            <a:r>
              <a:rPr lang="en-US" sz="3200" dirty="0"/>
              <a:t>now you know I'm crazy. But isn't it okay to be crazy about hiring likable, happy people that will make sure the customer is delighted? </a:t>
            </a:r>
            <a:r>
              <a:rPr lang="en-US" sz="3200" dirty="0" smtClean="0"/>
              <a:t/>
            </a:r>
            <a:br>
              <a:rPr lang="en-US" sz="3200" dirty="0" smtClean="0"/>
            </a:br>
            <a:r>
              <a:rPr lang="en-US" sz="3200" dirty="0" smtClean="0"/>
              <a:t>Isn't </a:t>
            </a:r>
            <a:r>
              <a:rPr lang="en-US" sz="3200" dirty="0"/>
              <a:t>it okay to be crazy about old fashioned </a:t>
            </a:r>
            <a:r>
              <a:rPr lang="en-US" sz="3200" dirty="0" smtClean="0"/>
              <a:t/>
            </a:r>
            <a:br>
              <a:rPr lang="en-US" sz="3200" dirty="0" smtClean="0"/>
            </a:br>
            <a:r>
              <a:rPr lang="en-US" sz="3200" b="1" i="1" dirty="0" smtClean="0">
                <a:solidFill>
                  <a:srgbClr val="FF0000"/>
                </a:solidFill>
              </a:rPr>
              <a:t>Do-The-Right-Thing</a:t>
            </a:r>
            <a:r>
              <a:rPr lang="en-US" sz="3200" b="1" dirty="0" smtClean="0">
                <a:solidFill>
                  <a:srgbClr val="FF0000"/>
                </a:solidFill>
              </a:rPr>
              <a:t> </a:t>
            </a:r>
            <a:r>
              <a:rPr lang="en-US" sz="3200" b="1" dirty="0">
                <a:solidFill>
                  <a:srgbClr val="FF0000"/>
                </a:solidFill>
              </a:rPr>
              <a:t>customer service? </a:t>
            </a:r>
            <a:r>
              <a:rPr lang="en-US" sz="3200" b="1" dirty="0" smtClean="0">
                <a:solidFill>
                  <a:srgbClr val="FF0000"/>
                </a:solidFill>
              </a:rPr>
              <a:t/>
            </a:r>
            <a:br>
              <a:rPr lang="en-US" sz="3200" b="1" dirty="0" smtClean="0">
                <a:solidFill>
                  <a:srgbClr val="FF0000"/>
                </a:solidFill>
              </a:rPr>
            </a:br>
            <a:r>
              <a:rPr lang="en-US" sz="3200" dirty="0" err="1" smtClean="0"/>
              <a:t>Goettl</a:t>
            </a:r>
            <a:r>
              <a:rPr lang="en-US" sz="3200" dirty="0" smtClean="0"/>
              <a:t> is a fabulous company </a:t>
            </a:r>
            <a:r>
              <a:rPr lang="en-US" sz="3200" dirty="0"/>
              <a:t>to </a:t>
            </a:r>
            <a:r>
              <a:rPr lang="en-US" sz="3200" b="1" dirty="0"/>
              <a:t>work</a:t>
            </a:r>
            <a:r>
              <a:rPr lang="en-US" sz="3200" dirty="0"/>
              <a:t> for, </a:t>
            </a:r>
            <a:r>
              <a:rPr lang="en-US" sz="3200" dirty="0" smtClean="0"/>
              <a:t/>
            </a:r>
            <a:br>
              <a:rPr lang="en-US" sz="3200" dirty="0" smtClean="0"/>
            </a:br>
            <a:r>
              <a:rPr lang="en-US" sz="3200" dirty="0" smtClean="0"/>
              <a:t>and it’s a </a:t>
            </a:r>
            <a:r>
              <a:rPr lang="en-US" sz="3200" dirty="0"/>
              <a:t>fabulous </a:t>
            </a:r>
            <a:r>
              <a:rPr lang="en-US" sz="3200" dirty="0" smtClean="0"/>
              <a:t>company </a:t>
            </a:r>
            <a:r>
              <a:rPr lang="en-US" sz="3200" dirty="0"/>
              <a:t>to </a:t>
            </a:r>
            <a:r>
              <a:rPr lang="en-US" sz="3200" b="1" dirty="0"/>
              <a:t>call. </a:t>
            </a:r>
            <a:r>
              <a:rPr lang="en-US" sz="3200" dirty="0"/>
              <a:t>Because everyone who works here is </a:t>
            </a:r>
            <a:r>
              <a:rPr lang="en-US" sz="3200" b="1" dirty="0" smtClean="0">
                <a:solidFill>
                  <a:srgbClr val="FF0000"/>
                </a:solidFill>
              </a:rPr>
              <a:t>Sadie </a:t>
            </a:r>
            <a:r>
              <a:rPr lang="en-US" sz="3200" b="1" dirty="0">
                <a:solidFill>
                  <a:srgbClr val="FF0000"/>
                </a:solidFill>
              </a:rPr>
              <a:t>Certified. </a:t>
            </a:r>
            <a:endParaRPr lang="en-US" sz="3200" dirty="0">
              <a:solidFill>
                <a:srgbClr val="FF0000"/>
              </a:solidFill>
            </a:endParaRPr>
          </a:p>
        </p:txBody>
      </p:sp>
    </p:spTree>
    <p:extLst>
      <p:ext uri="{BB962C8B-B14F-4D97-AF65-F5344CB8AC3E}">
        <p14:creationId xmlns:p14="http://schemas.microsoft.com/office/powerpoint/2010/main" val="140545497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311"/>
          <a:stretch/>
        </p:blipFill>
        <p:spPr>
          <a:xfrm>
            <a:off x="963486" y="968"/>
            <a:ext cx="7500035" cy="6857032"/>
          </a:xfrm>
          <a:prstGeom prst="rect">
            <a:avLst/>
          </a:prstGeom>
        </p:spPr>
      </p:pic>
    </p:spTree>
    <p:extLst>
      <p:ext uri="{BB962C8B-B14F-4D97-AF65-F5344CB8AC3E}">
        <p14:creationId xmlns:p14="http://schemas.microsoft.com/office/powerpoint/2010/main" val="13091314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729" y="988134"/>
            <a:ext cx="8804787" cy="5078313"/>
          </a:xfrm>
          <a:prstGeom prst="rect">
            <a:avLst/>
          </a:prstGeom>
          <a:noFill/>
        </p:spPr>
        <p:txBody>
          <a:bodyPr wrap="square" rtlCol="0">
            <a:spAutoFit/>
          </a:bodyPr>
          <a:lstStyle/>
          <a:p>
            <a:pPr algn="ctr"/>
            <a:r>
              <a:rPr lang="en-US" sz="5400" b="1" dirty="0" smtClean="0">
                <a:solidFill>
                  <a:srgbClr val="FF0000"/>
                </a:solidFill>
                <a:latin typeface="Arial Rounded MT Bold"/>
                <a:cs typeface="Arial Rounded MT Bold"/>
              </a:rPr>
              <a:t>1. </a:t>
            </a:r>
            <a:r>
              <a:rPr lang="en-US" sz="5400" b="1" dirty="0" smtClean="0">
                <a:latin typeface="Arial Rounded MT Bold"/>
                <a:cs typeface="Arial Rounded MT Bold"/>
              </a:rPr>
              <a:t>Write </a:t>
            </a:r>
            <a:r>
              <a:rPr lang="en-US" sz="5400" b="1" dirty="0">
                <a:latin typeface="Arial Rounded MT Bold"/>
                <a:cs typeface="Arial Rounded MT Bold"/>
              </a:rPr>
              <a:t>an ad </a:t>
            </a:r>
            <a:r>
              <a:rPr lang="en-US" sz="5400" b="1" dirty="0" smtClean="0">
                <a:latin typeface="Arial Rounded MT Bold"/>
                <a:cs typeface="Arial Rounded MT Bold"/>
              </a:rPr>
              <a:t/>
            </a:r>
            <a:br>
              <a:rPr lang="en-US" sz="5400" b="1" dirty="0" smtClean="0">
                <a:latin typeface="Arial Rounded MT Bold"/>
                <a:cs typeface="Arial Rounded MT Bold"/>
              </a:rPr>
            </a:br>
            <a:r>
              <a:rPr lang="en-US" sz="5400" dirty="0" smtClean="0">
                <a:latin typeface="Arial Rounded MT Bold"/>
                <a:cs typeface="Arial Rounded MT Bold"/>
              </a:rPr>
              <a:t>that </a:t>
            </a:r>
            <a:r>
              <a:rPr lang="en-US" sz="5400" dirty="0">
                <a:latin typeface="Arial Rounded MT Bold"/>
                <a:cs typeface="Arial Rounded MT Bold"/>
              </a:rPr>
              <a:t>is the sequel to </a:t>
            </a:r>
            <a:r>
              <a:rPr lang="en-US" sz="5400" dirty="0" smtClean="0">
                <a:latin typeface="Arial Rounded MT Bold"/>
                <a:cs typeface="Arial Rounded MT Bold"/>
              </a:rPr>
              <a:t/>
            </a:r>
            <a:br>
              <a:rPr lang="en-US" sz="5400" dirty="0" smtClean="0">
                <a:latin typeface="Arial Rounded MT Bold"/>
                <a:cs typeface="Arial Rounded MT Bold"/>
              </a:rPr>
            </a:br>
            <a:r>
              <a:rPr lang="en-US" sz="5400" dirty="0" smtClean="0">
                <a:latin typeface="Arial Rounded MT Bold"/>
                <a:cs typeface="Arial Rounded MT Bold"/>
              </a:rPr>
              <a:t>your </a:t>
            </a:r>
            <a:r>
              <a:rPr lang="en-US" sz="5400" dirty="0">
                <a:latin typeface="Arial Rounded MT Bold"/>
                <a:cs typeface="Arial Rounded MT Bold"/>
              </a:rPr>
              <a:t>origin story that </a:t>
            </a:r>
            <a:r>
              <a:rPr lang="en-US" sz="5400" dirty="0" smtClean="0">
                <a:latin typeface="Arial Rounded MT Bold"/>
                <a:cs typeface="Arial Rounded MT Bold"/>
              </a:rPr>
              <a:t/>
            </a:r>
            <a:br>
              <a:rPr lang="en-US" sz="5400" dirty="0" smtClean="0">
                <a:latin typeface="Arial Rounded MT Bold"/>
                <a:cs typeface="Arial Rounded MT Bold"/>
              </a:rPr>
            </a:br>
            <a:r>
              <a:rPr lang="en-US" sz="5400" dirty="0" smtClean="0">
                <a:latin typeface="Arial Rounded MT Bold"/>
                <a:cs typeface="Arial Rounded MT Bold"/>
              </a:rPr>
              <a:t>you </a:t>
            </a:r>
            <a:r>
              <a:rPr lang="en-US" sz="5400" dirty="0">
                <a:latin typeface="Arial Rounded MT Bold"/>
                <a:cs typeface="Arial Rounded MT Bold"/>
              </a:rPr>
              <a:t>can read out loud in 60 seconds or less. Your partners will help you</a:t>
            </a:r>
            <a:r>
              <a:rPr lang="en-US" sz="5400" dirty="0" smtClean="0">
                <a:latin typeface="Arial Rounded MT Bold"/>
                <a:cs typeface="Arial Rounded MT Bold"/>
              </a:rPr>
              <a:t>.</a:t>
            </a:r>
            <a:endParaRPr lang="en-US" sz="3600" dirty="0"/>
          </a:p>
        </p:txBody>
      </p:sp>
    </p:spTree>
    <p:extLst>
      <p:ext uri="{BB962C8B-B14F-4D97-AF65-F5344CB8AC3E}">
        <p14:creationId xmlns:p14="http://schemas.microsoft.com/office/powerpoint/2010/main" val="13499948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1009364"/>
            <a:ext cx="8840761" cy="923330"/>
          </a:xfrm>
          <a:prstGeom prst="rect">
            <a:avLst/>
          </a:prstGeom>
          <a:noFill/>
        </p:spPr>
        <p:txBody>
          <a:bodyPr wrap="square" rtlCol="0">
            <a:spAutoFit/>
          </a:bodyPr>
          <a:lstStyle/>
          <a:p>
            <a:pPr algn="ctr"/>
            <a:r>
              <a:rPr lang="en-US" sz="5400">
                <a:solidFill>
                  <a:srgbClr val="000000"/>
                </a:solidFill>
                <a:latin typeface="Arial Rounded MT Bold"/>
                <a:cs typeface="Arial Rounded MT Bold"/>
              </a:rPr>
              <a:t>Open Big.</a:t>
            </a:r>
          </a:p>
        </p:txBody>
      </p:sp>
    </p:spTree>
    <p:extLst>
      <p:ext uri="{BB962C8B-B14F-4D97-AF65-F5344CB8AC3E}">
        <p14:creationId xmlns:p14="http://schemas.microsoft.com/office/powerpoint/2010/main" val="2089258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15787"/>
            <a:ext cx="9144000" cy="5849815"/>
          </a:xfrm>
          <a:prstGeom prst="rect">
            <a:avLst/>
          </a:prstGeom>
        </p:spPr>
      </p:pic>
    </p:spTree>
    <p:extLst>
      <p:ext uri="{BB962C8B-B14F-4D97-AF65-F5344CB8AC3E}">
        <p14:creationId xmlns:p14="http://schemas.microsoft.com/office/powerpoint/2010/main" val="160268638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1009364"/>
            <a:ext cx="8840761" cy="2585323"/>
          </a:xfrm>
          <a:prstGeom prst="rect">
            <a:avLst/>
          </a:prstGeom>
          <a:noFill/>
        </p:spPr>
        <p:txBody>
          <a:bodyPr wrap="square" rtlCol="0">
            <a:spAutoFit/>
          </a:bodyPr>
          <a:lstStyle/>
          <a:p>
            <a:pPr algn="ctr"/>
            <a:r>
              <a:rPr lang="en-US" sz="5400">
                <a:solidFill>
                  <a:srgbClr val="A6A6A6"/>
                </a:solidFill>
                <a:latin typeface="Arial Rounded MT Bold"/>
                <a:cs typeface="Arial Rounded MT Bold"/>
              </a:rPr>
              <a:t>Open Big.</a:t>
            </a:r>
          </a:p>
          <a:p>
            <a:pPr algn="ctr"/>
            <a:r>
              <a:rPr lang="en-US" sz="5400">
                <a:solidFill>
                  <a:srgbClr val="000000"/>
                </a:solidFill>
                <a:latin typeface="Arial Rounded MT Bold"/>
                <a:cs typeface="Arial Rounded MT Bold"/>
              </a:rPr>
              <a:t>Be Relevant.</a:t>
            </a:r>
            <a:br>
              <a:rPr lang="en-US" sz="5400">
                <a:solidFill>
                  <a:srgbClr val="000000"/>
                </a:solidFill>
                <a:latin typeface="Arial Rounded MT Bold"/>
                <a:cs typeface="Arial Rounded MT Bold"/>
              </a:rPr>
            </a:br>
            <a:endParaRPr lang="en-US" sz="5400">
              <a:solidFill>
                <a:srgbClr val="000000"/>
              </a:solidFill>
              <a:latin typeface="Arial Rounded MT Bold"/>
              <a:cs typeface="Arial Rounded MT Bold"/>
            </a:endParaRPr>
          </a:p>
        </p:txBody>
      </p:sp>
    </p:spTree>
    <p:extLst>
      <p:ext uri="{BB962C8B-B14F-4D97-AF65-F5344CB8AC3E}">
        <p14:creationId xmlns:p14="http://schemas.microsoft.com/office/powerpoint/2010/main" val="65582502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1009364"/>
            <a:ext cx="8840761" cy="3416320"/>
          </a:xfrm>
          <a:prstGeom prst="rect">
            <a:avLst/>
          </a:prstGeom>
          <a:noFill/>
        </p:spPr>
        <p:txBody>
          <a:bodyPr wrap="square" rtlCol="0">
            <a:spAutoFit/>
          </a:bodyPr>
          <a:lstStyle/>
          <a:p>
            <a:pPr algn="ctr"/>
            <a:r>
              <a:rPr lang="en-US" sz="5400">
                <a:solidFill>
                  <a:srgbClr val="A6A6A6"/>
                </a:solidFill>
                <a:latin typeface="Arial Rounded MT Bold"/>
                <a:cs typeface="Arial Rounded MT Bold"/>
              </a:rPr>
              <a:t>Open Big.</a:t>
            </a:r>
          </a:p>
          <a:p>
            <a:pPr algn="ctr"/>
            <a:r>
              <a:rPr lang="en-US" sz="5400">
                <a:solidFill>
                  <a:srgbClr val="A6A6A6"/>
                </a:solidFill>
                <a:latin typeface="Arial Rounded MT Bold"/>
                <a:cs typeface="Arial Rounded MT Bold"/>
              </a:rPr>
              <a:t>Be Relevant.</a:t>
            </a:r>
            <a:br>
              <a:rPr lang="en-US" sz="5400">
                <a:solidFill>
                  <a:srgbClr val="A6A6A6"/>
                </a:solidFill>
                <a:latin typeface="Arial Rounded MT Bold"/>
                <a:cs typeface="Arial Rounded MT Bold"/>
              </a:rPr>
            </a:br>
            <a:r>
              <a:rPr lang="en-US" sz="5400">
                <a:solidFill>
                  <a:srgbClr val="000000"/>
                </a:solidFill>
                <a:latin typeface="Arial Rounded MT Bold"/>
                <a:cs typeface="Arial Rounded MT Bold"/>
              </a:rPr>
              <a:t>Be Credible.</a:t>
            </a:r>
          </a:p>
          <a:p>
            <a:pPr algn="ctr"/>
            <a:endParaRPr lang="en-US" sz="5400">
              <a:latin typeface="Arial Rounded MT Bold"/>
              <a:cs typeface="Arial Rounded MT Bold"/>
            </a:endParaRPr>
          </a:p>
        </p:txBody>
      </p:sp>
    </p:spTree>
    <p:extLst>
      <p:ext uri="{BB962C8B-B14F-4D97-AF65-F5344CB8AC3E}">
        <p14:creationId xmlns:p14="http://schemas.microsoft.com/office/powerpoint/2010/main" val="15651019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1009364"/>
            <a:ext cx="8840761" cy="4247317"/>
          </a:xfrm>
          <a:prstGeom prst="rect">
            <a:avLst/>
          </a:prstGeom>
          <a:noFill/>
        </p:spPr>
        <p:txBody>
          <a:bodyPr wrap="square" rtlCol="0">
            <a:spAutoFit/>
          </a:bodyPr>
          <a:lstStyle/>
          <a:p>
            <a:pPr algn="ctr"/>
            <a:r>
              <a:rPr lang="en-US" sz="5400">
                <a:solidFill>
                  <a:srgbClr val="A6A6A6"/>
                </a:solidFill>
                <a:latin typeface="Arial Rounded MT Bold"/>
                <a:cs typeface="Arial Rounded MT Bold"/>
              </a:rPr>
              <a:t>Open Big.</a:t>
            </a:r>
          </a:p>
          <a:p>
            <a:pPr algn="ctr"/>
            <a:r>
              <a:rPr lang="en-US" sz="5400">
                <a:solidFill>
                  <a:srgbClr val="A6A6A6"/>
                </a:solidFill>
                <a:latin typeface="Arial Rounded MT Bold"/>
                <a:cs typeface="Arial Rounded MT Bold"/>
              </a:rPr>
              <a:t>Be Relevant.</a:t>
            </a:r>
            <a:br>
              <a:rPr lang="en-US" sz="5400">
                <a:solidFill>
                  <a:srgbClr val="A6A6A6"/>
                </a:solidFill>
                <a:latin typeface="Arial Rounded MT Bold"/>
                <a:cs typeface="Arial Rounded MT Bold"/>
              </a:rPr>
            </a:br>
            <a:r>
              <a:rPr lang="en-US" sz="5400">
                <a:solidFill>
                  <a:srgbClr val="A6A6A6"/>
                </a:solidFill>
                <a:latin typeface="Arial Rounded MT Bold"/>
                <a:cs typeface="Arial Rounded MT Bold"/>
              </a:rPr>
              <a:t>Be Credible.</a:t>
            </a:r>
          </a:p>
          <a:p>
            <a:pPr algn="ctr"/>
            <a:r>
              <a:rPr lang="en-US" sz="5400">
                <a:solidFill>
                  <a:srgbClr val="000000"/>
                </a:solidFill>
                <a:latin typeface="Arial Rounded MT Bold"/>
                <a:cs typeface="Arial Rounded MT Bold"/>
              </a:rPr>
              <a:t>Entertain.</a:t>
            </a:r>
            <a:br>
              <a:rPr lang="en-US" sz="5400">
                <a:solidFill>
                  <a:srgbClr val="000000"/>
                </a:solidFill>
                <a:latin typeface="Arial Rounded MT Bold"/>
                <a:cs typeface="Arial Rounded MT Bold"/>
              </a:rPr>
            </a:br>
            <a:r>
              <a:rPr lang="en-US" sz="5400">
                <a:solidFill>
                  <a:srgbClr val="000000"/>
                </a:solidFill>
                <a:latin typeface="Arial Rounded MT Bold"/>
                <a:cs typeface="Arial Rounded MT Bold"/>
              </a:rPr>
              <a:t>(Be interesting!)</a:t>
            </a:r>
          </a:p>
        </p:txBody>
      </p:sp>
    </p:spTree>
    <p:extLst>
      <p:ext uri="{BB962C8B-B14F-4D97-AF65-F5344CB8AC3E}">
        <p14:creationId xmlns:p14="http://schemas.microsoft.com/office/powerpoint/2010/main" val="14151684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1009364"/>
            <a:ext cx="8840761" cy="5078313"/>
          </a:xfrm>
          <a:prstGeom prst="rect">
            <a:avLst/>
          </a:prstGeom>
          <a:noFill/>
        </p:spPr>
        <p:txBody>
          <a:bodyPr wrap="square" rtlCol="0">
            <a:spAutoFit/>
          </a:bodyPr>
          <a:lstStyle/>
          <a:p>
            <a:pPr algn="ctr"/>
            <a:r>
              <a:rPr lang="en-US" sz="5400">
                <a:solidFill>
                  <a:schemeClr val="bg1">
                    <a:lumMod val="65000"/>
                  </a:schemeClr>
                </a:solidFill>
                <a:latin typeface="Arial Rounded MT Bold"/>
                <a:cs typeface="Arial Rounded MT Bold"/>
              </a:rPr>
              <a:t>Open Big.</a:t>
            </a:r>
          </a:p>
          <a:p>
            <a:pPr algn="ctr"/>
            <a:r>
              <a:rPr lang="en-US" sz="5400">
                <a:solidFill>
                  <a:schemeClr val="bg1">
                    <a:lumMod val="65000"/>
                  </a:schemeClr>
                </a:solidFill>
                <a:latin typeface="Arial Rounded MT Bold"/>
                <a:cs typeface="Arial Rounded MT Bold"/>
              </a:rPr>
              <a:t>Be Relevant.</a:t>
            </a:r>
            <a:br>
              <a:rPr lang="en-US" sz="5400">
                <a:solidFill>
                  <a:schemeClr val="bg1">
                    <a:lumMod val="65000"/>
                  </a:schemeClr>
                </a:solidFill>
                <a:latin typeface="Arial Rounded MT Bold"/>
                <a:cs typeface="Arial Rounded MT Bold"/>
              </a:rPr>
            </a:br>
            <a:r>
              <a:rPr lang="en-US" sz="5400">
                <a:solidFill>
                  <a:schemeClr val="bg1">
                    <a:lumMod val="65000"/>
                  </a:schemeClr>
                </a:solidFill>
                <a:latin typeface="Arial Rounded MT Bold"/>
                <a:cs typeface="Arial Rounded MT Bold"/>
              </a:rPr>
              <a:t>Be Credible.</a:t>
            </a:r>
          </a:p>
          <a:p>
            <a:pPr algn="ctr"/>
            <a:r>
              <a:rPr lang="en-US" sz="5400">
                <a:solidFill>
                  <a:schemeClr val="bg1">
                    <a:lumMod val="65000"/>
                  </a:schemeClr>
                </a:solidFill>
                <a:latin typeface="Arial Rounded MT Bold"/>
                <a:cs typeface="Arial Rounded MT Bold"/>
              </a:rPr>
              <a:t>Entertain.</a:t>
            </a:r>
            <a:br>
              <a:rPr lang="en-US" sz="5400">
                <a:solidFill>
                  <a:schemeClr val="bg1">
                    <a:lumMod val="65000"/>
                  </a:schemeClr>
                </a:solidFill>
                <a:latin typeface="Arial Rounded MT Bold"/>
                <a:cs typeface="Arial Rounded MT Bold"/>
              </a:rPr>
            </a:br>
            <a:r>
              <a:rPr lang="en-US" sz="5400">
                <a:solidFill>
                  <a:schemeClr val="bg1">
                    <a:lumMod val="65000"/>
                  </a:schemeClr>
                </a:solidFill>
                <a:latin typeface="Arial Rounded MT Bold"/>
                <a:cs typeface="Arial Rounded MT Bold"/>
              </a:rPr>
              <a:t>(Be interesting!)</a:t>
            </a:r>
            <a:br>
              <a:rPr lang="en-US" sz="5400">
                <a:solidFill>
                  <a:schemeClr val="bg1">
                    <a:lumMod val="65000"/>
                  </a:schemeClr>
                </a:solidFill>
                <a:latin typeface="Arial Rounded MT Bold"/>
                <a:cs typeface="Arial Rounded MT Bold"/>
              </a:rPr>
            </a:br>
            <a:r>
              <a:rPr lang="en-US" sz="5400">
                <a:latin typeface="Arial Rounded MT Bold"/>
                <a:cs typeface="Arial Rounded MT Bold"/>
              </a:rPr>
              <a:t>Close Big.</a:t>
            </a:r>
          </a:p>
        </p:txBody>
      </p:sp>
    </p:spTree>
    <p:extLst>
      <p:ext uri="{BB962C8B-B14F-4D97-AF65-F5344CB8AC3E}">
        <p14:creationId xmlns:p14="http://schemas.microsoft.com/office/powerpoint/2010/main" val="120921668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1432644"/>
            <a:ext cx="8840761" cy="4247317"/>
          </a:xfrm>
          <a:prstGeom prst="rect">
            <a:avLst/>
          </a:prstGeom>
          <a:noFill/>
        </p:spPr>
        <p:txBody>
          <a:bodyPr wrap="square" rtlCol="0">
            <a:spAutoFit/>
          </a:bodyPr>
          <a:lstStyle/>
          <a:p>
            <a:pPr algn="ctr"/>
            <a:r>
              <a:rPr lang="en-US" sz="5400" dirty="0">
                <a:latin typeface="Arial Rounded MT Bold"/>
                <a:cs typeface="Arial Rounded MT Bold"/>
              </a:rPr>
              <a:t>When you have</a:t>
            </a:r>
          </a:p>
          <a:p>
            <a:pPr algn="ctr"/>
            <a:r>
              <a:rPr lang="en-US" sz="5400" dirty="0">
                <a:latin typeface="Arial Rounded MT Bold"/>
                <a:cs typeface="Arial Rounded MT Bold"/>
              </a:rPr>
              <a:t>written your first</a:t>
            </a:r>
          </a:p>
          <a:p>
            <a:pPr algn="ctr"/>
            <a:r>
              <a:rPr lang="en-US" sz="5400" dirty="0">
                <a:latin typeface="Arial Rounded MT Bold"/>
                <a:cs typeface="Arial Rounded MT Bold"/>
              </a:rPr>
              <a:t>message, begin</a:t>
            </a:r>
          </a:p>
          <a:p>
            <a:pPr algn="ctr"/>
            <a:r>
              <a:rPr lang="en-US" sz="5400" dirty="0">
                <a:latin typeface="Arial Rounded MT Bold"/>
                <a:cs typeface="Arial Rounded MT Bold"/>
              </a:rPr>
              <a:t>a second </a:t>
            </a:r>
            <a:r>
              <a:rPr lang="en-US" sz="5400" dirty="0" smtClean="0">
                <a:latin typeface="Arial Rounded MT Bold"/>
                <a:cs typeface="Arial Rounded MT Bold"/>
              </a:rPr>
              <a:t>one</a:t>
            </a:r>
            <a:br>
              <a:rPr lang="en-US" sz="5400" dirty="0" smtClean="0">
                <a:latin typeface="Arial Rounded MT Bold"/>
                <a:cs typeface="Arial Rounded MT Bold"/>
              </a:rPr>
            </a:br>
            <a:r>
              <a:rPr lang="en-US" sz="5400" dirty="0" smtClean="0">
                <a:latin typeface="Arial Rounded MT Bold"/>
                <a:cs typeface="Arial Rounded MT Bold"/>
              </a:rPr>
              <a:t>  if you have time.</a:t>
            </a:r>
            <a:endParaRPr lang="en-US" sz="5400" dirty="0">
              <a:latin typeface="Arial Rounded MT Bold"/>
              <a:cs typeface="Arial Rounded MT Bold"/>
            </a:endParaRPr>
          </a:p>
        </p:txBody>
      </p:sp>
    </p:spTree>
    <p:extLst>
      <p:ext uri="{BB962C8B-B14F-4D97-AF65-F5344CB8AC3E}">
        <p14:creationId xmlns:p14="http://schemas.microsoft.com/office/powerpoint/2010/main" val="56317667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1432644"/>
            <a:ext cx="8840761" cy="1754326"/>
          </a:xfrm>
          <a:prstGeom prst="rect">
            <a:avLst/>
          </a:prstGeom>
          <a:noFill/>
        </p:spPr>
        <p:txBody>
          <a:bodyPr wrap="square" rtlCol="0">
            <a:spAutoFit/>
          </a:bodyPr>
          <a:lstStyle/>
          <a:p>
            <a:pPr algn="ctr"/>
            <a:r>
              <a:rPr lang="en-US" sz="5400" dirty="0" smtClean="0">
                <a:solidFill>
                  <a:srgbClr val="FF0000"/>
                </a:solidFill>
                <a:latin typeface="Arial Rounded MT Bold"/>
                <a:cs typeface="Arial Rounded MT Bold"/>
              </a:rPr>
              <a:t>2. </a:t>
            </a:r>
            <a:r>
              <a:rPr lang="en-US" sz="5400" dirty="0" smtClean="0">
                <a:latin typeface="Arial Rounded MT Bold"/>
                <a:cs typeface="Arial Rounded MT Bold"/>
              </a:rPr>
              <a:t>Yes, you will stand </a:t>
            </a:r>
            <a:br>
              <a:rPr lang="en-US" sz="5400" dirty="0" smtClean="0">
                <a:latin typeface="Arial Rounded MT Bold"/>
                <a:cs typeface="Arial Rounded MT Bold"/>
              </a:rPr>
            </a:br>
            <a:r>
              <a:rPr lang="en-US" sz="5400" dirty="0" smtClean="0">
                <a:latin typeface="Arial Rounded MT Bold"/>
                <a:cs typeface="Arial Rounded MT Bold"/>
              </a:rPr>
              <a:t>and read these.</a:t>
            </a:r>
            <a:endParaRPr lang="en-US" sz="5400" dirty="0">
              <a:latin typeface="Arial Rounded MT Bold"/>
              <a:cs typeface="Arial Rounded MT Bold"/>
            </a:endParaRPr>
          </a:p>
        </p:txBody>
      </p:sp>
    </p:spTree>
    <p:extLst>
      <p:ext uri="{BB962C8B-B14F-4D97-AF65-F5344CB8AC3E}">
        <p14:creationId xmlns:p14="http://schemas.microsoft.com/office/powerpoint/2010/main" val="112601693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844" y="169605"/>
            <a:ext cx="6511413" cy="6511413"/>
          </a:xfrm>
          <a:prstGeom prst="rect">
            <a:avLst/>
          </a:prstGeom>
        </p:spPr>
      </p:pic>
    </p:spTree>
    <p:extLst>
      <p:ext uri="{BB962C8B-B14F-4D97-AF65-F5344CB8AC3E}">
        <p14:creationId xmlns:p14="http://schemas.microsoft.com/office/powerpoint/2010/main" val="736319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830997"/>
          </a:xfrm>
          <a:prstGeom prst="rect">
            <a:avLst/>
          </a:prstGeom>
          <a:noFill/>
        </p:spPr>
        <p:txBody>
          <a:bodyPr wrap="square" rtlCol="0">
            <a:spAutoFit/>
          </a:bodyPr>
          <a:lstStyle/>
          <a:p>
            <a:pPr algn="ctr"/>
            <a:r>
              <a:rPr lang="en-US" sz="4800" dirty="0" smtClean="0">
                <a:solidFill>
                  <a:srgbClr val="FF0000"/>
                </a:solidFill>
              </a:rPr>
              <a:t>RECRUITMENT AD</a:t>
            </a:r>
          </a:p>
        </p:txBody>
      </p:sp>
    </p:spTree>
    <p:extLst>
      <p:ext uri="{BB962C8B-B14F-4D97-AF65-F5344CB8AC3E}">
        <p14:creationId xmlns:p14="http://schemas.microsoft.com/office/powerpoint/2010/main" val="462755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6647974"/>
          </a:xfrm>
          <a:prstGeom prst="rect">
            <a:avLst/>
          </a:prstGeom>
          <a:noFill/>
        </p:spPr>
        <p:txBody>
          <a:bodyPr wrap="square" rtlCol="0">
            <a:spAutoFit/>
          </a:bodyPr>
          <a:lstStyle/>
          <a:p>
            <a:pPr algn="ctr"/>
            <a:r>
              <a:rPr lang="en-US" sz="4800" dirty="0" smtClean="0">
                <a:solidFill>
                  <a:schemeClr val="accent2">
                    <a:lumMod val="40000"/>
                    <a:lumOff val="60000"/>
                  </a:schemeClr>
                </a:solidFill>
              </a:rPr>
              <a:t>RECRUITMENT AD</a:t>
            </a:r>
          </a:p>
          <a:p>
            <a:r>
              <a:rPr lang="en-US" sz="3600" dirty="0" smtClean="0"/>
              <a:t>Are </a:t>
            </a:r>
            <a:r>
              <a:rPr lang="en-US" sz="3600" dirty="0"/>
              <a:t>you a gracious host and entertainer? </a:t>
            </a:r>
            <a:r>
              <a:rPr lang="en-US" sz="3600" dirty="0" smtClean="0"/>
              <a:t/>
            </a:r>
            <a:br>
              <a:rPr lang="en-US" sz="3600" dirty="0" smtClean="0"/>
            </a:br>
            <a:r>
              <a:rPr lang="en-US" sz="3600" dirty="0" smtClean="0"/>
              <a:t>That </a:t>
            </a:r>
            <a:r>
              <a:rPr lang="en-US" sz="3600" dirty="0"/>
              <a:t>may seem like a crazy question to ask when the job is basically lift-and-carry. </a:t>
            </a:r>
            <a:r>
              <a:rPr lang="en-US" sz="3600" dirty="0" smtClean="0"/>
              <a:t/>
            </a:r>
            <a:br>
              <a:rPr lang="en-US" sz="3600" dirty="0" smtClean="0"/>
            </a:br>
            <a:r>
              <a:rPr lang="en-US" sz="3600" dirty="0" smtClean="0"/>
              <a:t>But </a:t>
            </a:r>
            <a:r>
              <a:rPr lang="en-US" sz="3600" dirty="0"/>
              <a:t>if you’ll read a little further, you’ll understand why I need to ask it.</a:t>
            </a:r>
          </a:p>
          <a:p>
            <a:endParaRPr lang="en-US" dirty="0" smtClean="0"/>
          </a:p>
          <a:p>
            <a:r>
              <a:rPr lang="en-US" sz="3600" dirty="0" smtClean="0"/>
              <a:t>Are </a:t>
            </a:r>
            <a:r>
              <a:rPr lang="en-US" sz="3600" dirty="0"/>
              <a:t>you a happy, upbeat person? </a:t>
            </a:r>
            <a:r>
              <a:rPr lang="en-US" sz="3600" dirty="0" smtClean="0"/>
              <a:t/>
            </a:r>
            <a:br>
              <a:rPr lang="en-US" sz="3600" dirty="0" smtClean="0"/>
            </a:br>
            <a:r>
              <a:rPr lang="en-US" sz="3600" dirty="0" smtClean="0"/>
              <a:t>Do </a:t>
            </a:r>
            <a:r>
              <a:rPr lang="en-US" sz="3600" dirty="0"/>
              <a:t>people like to be around you? </a:t>
            </a:r>
            <a:r>
              <a:rPr lang="en-US" sz="3600" dirty="0" smtClean="0"/>
              <a:t/>
            </a:r>
            <a:br>
              <a:rPr lang="en-US" sz="3600" dirty="0" smtClean="0"/>
            </a:br>
            <a:r>
              <a:rPr lang="en-US" sz="3600" dirty="0" smtClean="0"/>
              <a:t>Do </a:t>
            </a:r>
            <a:r>
              <a:rPr lang="en-US" sz="3600" dirty="0"/>
              <a:t>you have that cheerful, </a:t>
            </a:r>
            <a:r>
              <a:rPr lang="en-US" sz="3600" dirty="0" smtClean="0"/>
              <a:t/>
            </a:r>
            <a:br>
              <a:rPr lang="en-US" sz="3600" dirty="0" smtClean="0"/>
            </a:br>
            <a:r>
              <a:rPr lang="en-US" sz="3600" dirty="0" smtClean="0"/>
              <a:t>get-it-done </a:t>
            </a:r>
            <a:r>
              <a:rPr lang="en-US" sz="3600" dirty="0"/>
              <a:t>type of grit </a:t>
            </a:r>
            <a:r>
              <a:rPr lang="en-US" sz="3600" dirty="0" smtClean="0"/>
              <a:t/>
            </a:r>
            <a:br>
              <a:rPr lang="en-US" sz="3600" dirty="0" smtClean="0"/>
            </a:br>
            <a:r>
              <a:rPr lang="en-US" sz="3600" dirty="0" smtClean="0"/>
              <a:t>and </a:t>
            </a:r>
            <a:r>
              <a:rPr lang="en-US" sz="3600" dirty="0"/>
              <a:t>determination</a:t>
            </a:r>
            <a:r>
              <a:rPr lang="en-US" sz="3600" dirty="0" smtClean="0"/>
              <a:t>?</a:t>
            </a:r>
            <a:endParaRPr lang="en-US" sz="3600" dirty="0"/>
          </a:p>
        </p:txBody>
      </p:sp>
    </p:spTree>
    <p:extLst>
      <p:ext uri="{BB962C8B-B14F-4D97-AF65-F5344CB8AC3E}">
        <p14:creationId xmlns:p14="http://schemas.microsoft.com/office/powerpoint/2010/main" val="777255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66104"/>
            <a:ext cx="8840761" cy="6432530"/>
          </a:xfrm>
          <a:prstGeom prst="rect">
            <a:avLst/>
          </a:prstGeom>
          <a:noFill/>
        </p:spPr>
        <p:txBody>
          <a:bodyPr wrap="square" rtlCol="0">
            <a:spAutoFit/>
          </a:bodyPr>
          <a:lstStyle/>
          <a:p>
            <a:r>
              <a:rPr lang="en-US" sz="3600" dirty="0"/>
              <a:t>Would you like to work for a company that believes in you and has big plans for your future?</a:t>
            </a:r>
          </a:p>
          <a:p>
            <a:endParaRPr lang="en-US" sz="1600" dirty="0" smtClean="0"/>
          </a:p>
          <a:p>
            <a:r>
              <a:rPr lang="en-US" sz="3600" dirty="0" smtClean="0"/>
              <a:t>I </a:t>
            </a:r>
            <a:r>
              <a:rPr lang="en-US" sz="3600" dirty="0"/>
              <a:t>dropped out of college when I discovered what I wanted to do. What I’m about to say may sound crazy, but I was waiting in the drive-thru line at McDonald’s when everything around me began to glow. It was that famous moment you always hear about. You know, when the angels start to sing and you suddenly know the answer to every question</a:t>
            </a:r>
            <a:r>
              <a:rPr lang="en-US" sz="3600" dirty="0" smtClean="0"/>
              <a:t>.</a:t>
            </a:r>
            <a:endParaRPr lang="en-US" sz="3600" dirty="0"/>
          </a:p>
        </p:txBody>
      </p:sp>
    </p:spTree>
    <p:extLst>
      <p:ext uri="{BB962C8B-B14F-4D97-AF65-F5344CB8AC3E}">
        <p14:creationId xmlns:p14="http://schemas.microsoft.com/office/powerpoint/2010/main" val="1495117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6678751"/>
          </a:xfrm>
          <a:prstGeom prst="rect">
            <a:avLst/>
          </a:prstGeom>
          <a:noFill/>
        </p:spPr>
        <p:txBody>
          <a:bodyPr wrap="square" rtlCol="0">
            <a:spAutoFit/>
          </a:bodyPr>
          <a:lstStyle/>
          <a:p>
            <a:r>
              <a:rPr lang="en-US" sz="3600" dirty="0"/>
              <a:t>It began when I saw an old pickup truck with the words Junk Hauling and a telephone number spray-painted on the sides of the bed and I said, “I could do that.”</a:t>
            </a:r>
          </a:p>
          <a:p>
            <a:endParaRPr lang="en-US" sz="1600" dirty="0" smtClean="0"/>
          </a:p>
          <a:p>
            <a:r>
              <a:rPr lang="en-US" sz="3600" dirty="0" smtClean="0"/>
              <a:t>My </a:t>
            </a:r>
            <a:r>
              <a:rPr lang="en-US" sz="3600" dirty="0"/>
              <a:t>life changed forever in that moment.</a:t>
            </a:r>
          </a:p>
          <a:p>
            <a:r>
              <a:rPr lang="en-US" sz="3600" dirty="0"/>
              <a:t>That’s the sort of moment I want you to have.</a:t>
            </a:r>
          </a:p>
          <a:p>
            <a:endParaRPr lang="en-US" sz="1600" dirty="0" smtClean="0"/>
          </a:p>
          <a:p>
            <a:r>
              <a:rPr lang="en-US" sz="3600" dirty="0" smtClean="0"/>
              <a:t>1-800-GOT </a:t>
            </a:r>
            <a:r>
              <a:rPr lang="en-US" sz="3600" dirty="0"/>
              <a:t>JUNK? is the world’s largest full-service junk removal company. We’re in every important city and town in the US, Canada and Australia. Dozens of millionaires have made their fortunes in our company. </a:t>
            </a:r>
          </a:p>
        </p:txBody>
      </p:sp>
    </p:spTree>
    <p:extLst>
      <p:ext uri="{BB962C8B-B14F-4D97-AF65-F5344CB8AC3E}">
        <p14:creationId xmlns:p14="http://schemas.microsoft.com/office/powerpoint/2010/main" val="725719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5816977"/>
          </a:xfrm>
          <a:prstGeom prst="rect">
            <a:avLst/>
          </a:prstGeom>
          <a:noFill/>
        </p:spPr>
        <p:txBody>
          <a:bodyPr wrap="square" rtlCol="0">
            <a:spAutoFit/>
          </a:bodyPr>
          <a:lstStyle/>
          <a:p>
            <a:r>
              <a:rPr lang="en-US" sz="3600" dirty="0"/>
              <a:t>I want that to happen to you, too.</a:t>
            </a:r>
          </a:p>
          <a:p>
            <a:endParaRPr lang="en-US" sz="1600" dirty="0"/>
          </a:p>
          <a:p>
            <a:r>
              <a:rPr lang="en-US" sz="3600" dirty="0" smtClean="0"/>
              <a:t>Don’t </a:t>
            </a:r>
            <a:r>
              <a:rPr lang="en-US" sz="3600" dirty="0"/>
              <a:t>worry. I’m not trying to sell you anything. You don’t have to pay for any classes or buy any motivational tapes or anything goofy like that. </a:t>
            </a:r>
            <a:endParaRPr lang="en-US" sz="3600" dirty="0" smtClean="0"/>
          </a:p>
          <a:p>
            <a:endParaRPr lang="en-US" sz="1600" dirty="0" smtClean="0"/>
          </a:p>
          <a:p>
            <a:r>
              <a:rPr lang="en-US" sz="3600" dirty="0" smtClean="0"/>
              <a:t>I </a:t>
            </a:r>
            <a:r>
              <a:rPr lang="en-US" sz="3600" dirty="0"/>
              <a:t>just want to give you a job. </a:t>
            </a:r>
            <a:r>
              <a:rPr lang="en-US" sz="3600" dirty="0" smtClean="0"/>
              <a:t/>
            </a:r>
            <a:br>
              <a:rPr lang="en-US" sz="3600" dirty="0" smtClean="0"/>
            </a:br>
            <a:r>
              <a:rPr lang="en-US" sz="3600" dirty="0" smtClean="0"/>
              <a:t>I </a:t>
            </a:r>
            <a:r>
              <a:rPr lang="en-US" sz="3600" dirty="0"/>
              <a:t>just want to be part of your future.</a:t>
            </a:r>
          </a:p>
          <a:p>
            <a:endParaRPr lang="en-US" sz="1600" dirty="0" smtClean="0"/>
          </a:p>
          <a:p>
            <a:r>
              <a:rPr lang="en-US" sz="3600" dirty="0" smtClean="0"/>
              <a:t>You’re </a:t>
            </a:r>
            <a:r>
              <a:rPr lang="en-US" sz="3600" dirty="0"/>
              <a:t>still reading? Excellent!</a:t>
            </a:r>
          </a:p>
          <a:p>
            <a:r>
              <a:rPr lang="en-US" sz="3600" dirty="0"/>
              <a:t>I’m feeling better and better about you</a:t>
            </a:r>
            <a:r>
              <a:rPr lang="en-US" sz="3600" dirty="0" smtClean="0"/>
              <a:t>.</a:t>
            </a:r>
            <a:endParaRPr lang="en-US" sz="3600" dirty="0"/>
          </a:p>
        </p:txBody>
      </p:sp>
    </p:spTree>
    <p:extLst>
      <p:ext uri="{BB962C8B-B14F-4D97-AF65-F5344CB8AC3E}">
        <p14:creationId xmlns:p14="http://schemas.microsoft.com/office/powerpoint/2010/main" val="1603668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5632311"/>
          </a:xfrm>
          <a:prstGeom prst="rect">
            <a:avLst/>
          </a:prstGeom>
          <a:noFill/>
        </p:spPr>
        <p:txBody>
          <a:bodyPr wrap="square" rtlCol="0">
            <a:spAutoFit/>
          </a:bodyPr>
          <a:lstStyle/>
          <a:p>
            <a:r>
              <a:rPr lang="en-US" sz="3600" dirty="0"/>
              <a:t>A few months after my McDonald’s moment, </a:t>
            </a:r>
            <a:endParaRPr lang="en-US" sz="3600" dirty="0" smtClean="0"/>
          </a:p>
          <a:p>
            <a:r>
              <a:rPr lang="en-US" sz="3600" dirty="0" smtClean="0"/>
              <a:t>I </a:t>
            </a:r>
            <a:r>
              <a:rPr lang="en-US" sz="3600" dirty="0"/>
              <a:t>had 5 trucks and 11 employees! We were making plenty of money but I wasn’t happy. Not even a little bit. The company I saw in my mind that day wasn’t the company I was running. Each morning I woke up a little more bummed out than I was the day before. Finally, I went all alone to a little cabin at the </a:t>
            </a:r>
            <a:r>
              <a:rPr lang="en-US" sz="3600" dirty="0" smtClean="0"/>
              <a:t>seashore </a:t>
            </a:r>
            <a:r>
              <a:rPr lang="en-US" sz="3600" dirty="0"/>
              <a:t>to see if I could figure out what was wrong</a:t>
            </a:r>
            <a:r>
              <a:rPr lang="en-US" sz="3600" dirty="0" smtClean="0"/>
              <a:t>.</a:t>
            </a:r>
            <a:endParaRPr lang="en-US" sz="3600" dirty="0"/>
          </a:p>
        </p:txBody>
      </p:sp>
    </p:spTree>
    <p:extLst>
      <p:ext uri="{BB962C8B-B14F-4D97-AF65-F5344CB8AC3E}">
        <p14:creationId xmlns:p14="http://schemas.microsoft.com/office/powerpoint/2010/main" val="19447938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5632311"/>
          </a:xfrm>
          <a:prstGeom prst="rect">
            <a:avLst/>
          </a:prstGeom>
          <a:noFill/>
        </p:spPr>
        <p:txBody>
          <a:bodyPr wrap="square" rtlCol="0">
            <a:spAutoFit/>
          </a:bodyPr>
          <a:lstStyle/>
          <a:p>
            <a:r>
              <a:rPr lang="en-US" sz="3600" dirty="0"/>
              <a:t>I experienced my second big moment </a:t>
            </a:r>
            <a:r>
              <a:rPr lang="en-US" sz="3600" dirty="0" smtClean="0"/>
              <a:t>in </a:t>
            </a:r>
            <a:r>
              <a:rPr lang="en-US" sz="3600" dirty="0"/>
              <a:t>that </a:t>
            </a:r>
            <a:r>
              <a:rPr lang="en-US" sz="3600" dirty="0" smtClean="0"/>
              <a:t>cabin </a:t>
            </a:r>
            <a:r>
              <a:rPr lang="en-US" sz="3600" dirty="0"/>
              <a:t>when I wrote down on a sheet of paper exactly what I had seen in my mind: </a:t>
            </a:r>
            <a:r>
              <a:rPr lang="en-US" sz="3600" dirty="0" smtClean="0"/>
              <a:t/>
            </a:r>
            <a:br>
              <a:rPr lang="en-US" sz="3600" dirty="0" smtClean="0"/>
            </a:br>
            <a:r>
              <a:rPr lang="en-US" sz="3600" dirty="0" smtClean="0"/>
              <a:t>Clean</a:t>
            </a:r>
            <a:r>
              <a:rPr lang="en-US" sz="3600" dirty="0"/>
              <a:t>, shiny trucks. Proud drivers with bright eyes wearing snappy uniforms, shirttails tucked in, super-professional. And when they knocked on people’s doors, they were smiling! </a:t>
            </a:r>
            <a:endParaRPr lang="en-US" sz="3600" dirty="0" smtClean="0"/>
          </a:p>
          <a:p>
            <a:endParaRPr lang="en-US" sz="3600" dirty="0"/>
          </a:p>
          <a:p>
            <a:r>
              <a:rPr lang="en-US" sz="3600" dirty="0" smtClean="0"/>
              <a:t>And </a:t>
            </a:r>
            <a:r>
              <a:rPr lang="en-US" sz="3600" dirty="0"/>
              <a:t>the people who opened those doors were smiling, too</a:t>
            </a:r>
            <a:r>
              <a:rPr lang="en-US" sz="3600" dirty="0" smtClean="0"/>
              <a:t>!</a:t>
            </a:r>
            <a:endParaRPr lang="en-US" sz="3600" dirty="0"/>
          </a:p>
        </p:txBody>
      </p:sp>
    </p:spTree>
    <p:extLst>
      <p:ext uri="{BB962C8B-B14F-4D97-AF65-F5344CB8AC3E}">
        <p14:creationId xmlns:p14="http://schemas.microsoft.com/office/powerpoint/2010/main" val="14485749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981187" cy="7263527"/>
          </a:xfrm>
          <a:prstGeom prst="rect">
            <a:avLst/>
          </a:prstGeom>
          <a:noFill/>
        </p:spPr>
        <p:txBody>
          <a:bodyPr wrap="square" rtlCol="0">
            <a:spAutoFit/>
          </a:bodyPr>
          <a:lstStyle/>
          <a:p>
            <a:r>
              <a:rPr lang="en-US" sz="3600" dirty="0"/>
              <a:t>After my </a:t>
            </a:r>
            <a:r>
              <a:rPr lang="en-US" sz="3600" dirty="0" smtClean="0"/>
              <a:t>seaside </a:t>
            </a:r>
            <a:r>
              <a:rPr lang="en-US" sz="3600" dirty="0"/>
              <a:t>experience </a:t>
            </a:r>
            <a:r>
              <a:rPr lang="en-US" sz="3600" dirty="0" smtClean="0"/>
              <a:t>in the cabin, I </a:t>
            </a:r>
            <a:r>
              <a:rPr lang="en-US" sz="3600" dirty="0"/>
              <a:t>went back to my business and fired all 11 of the people who worked for me. </a:t>
            </a:r>
            <a:r>
              <a:rPr lang="en-US" sz="3600" dirty="0" smtClean="0"/>
              <a:t>It </a:t>
            </a:r>
            <a:r>
              <a:rPr lang="en-US" sz="3600" dirty="0"/>
              <a:t>was the hardest thing I’ve ever done because I really liked every one of them. </a:t>
            </a:r>
            <a:r>
              <a:rPr lang="en-US" sz="3600" dirty="0" smtClean="0"/>
              <a:t>But they  weren’t </a:t>
            </a:r>
            <a:r>
              <a:rPr lang="en-US" sz="3600" dirty="0"/>
              <a:t>the people I had seen in my mind. </a:t>
            </a:r>
            <a:r>
              <a:rPr lang="en-US" sz="3600" dirty="0" smtClean="0"/>
              <a:t>The </a:t>
            </a:r>
            <a:r>
              <a:rPr lang="en-US" sz="3600" dirty="0"/>
              <a:t>people I saw in my mind were people like you. </a:t>
            </a:r>
            <a:endParaRPr lang="en-US" sz="3600" dirty="0" smtClean="0"/>
          </a:p>
          <a:p>
            <a:endParaRPr lang="en-US" dirty="0"/>
          </a:p>
          <a:p>
            <a:r>
              <a:rPr lang="en-US" sz="3600" dirty="0" smtClean="0"/>
              <a:t>Are </a:t>
            </a:r>
            <a:r>
              <a:rPr lang="en-US" sz="3600" dirty="0"/>
              <a:t>you beginning to understand my opening question, “Are you a gracious host and entertainer?” A gracious host is a person who makes everyone feel comfortable. </a:t>
            </a:r>
          </a:p>
          <a:p>
            <a:endParaRPr lang="en-US" sz="3600" dirty="0"/>
          </a:p>
          <a:p>
            <a:endParaRPr lang="en-US" sz="1600" dirty="0" smtClean="0"/>
          </a:p>
        </p:txBody>
      </p:sp>
    </p:spTree>
    <p:extLst>
      <p:ext uri="{BB962C8B-B14F-4D97-AF65-F5344CB8AC3E}">
        <p14:creationId xmlns:p14="http://schemas.microsoft.com/office/powerpoint/2010/main" val="1775660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258930"/>
            <a:ext cx="8840761" cy="3385542"/>
          </a:xfrm>
          <a:prstGeom prst="rect">
            <a:avLst/>
          </a:prstGeom>
          <a:noFill/>
        </p:spPr>
        <p:txBody>
          <a:bodyPr wrap="square" rtlCol="0">
            <a:spAutoFit/>
          </a:bodyPr>
          <a:lstStyle/>
          <a:p>
            <a:pPr algn="ctr"/>
            <a:r>
              <a:rPr lang="en-US" sz="6600" dirty="0" smtClean="0">
                <a:solidFill>
                  <a:schemeClr val="tx1">
                    <a:lumMod val="95000"/>
                    <a:lumOff val="5000"/>
                  </a:schemeClr>
                </a:solidFill>
                <a:latin typeface="Arial Rounded MT Bold"/>
                <a:cs typeface="Arial Rounded MT Bold"/>
              </a:rPr>
              <a:t>Gentle surprise</a:t>
            </a:r>
          </a:p>
          <a:p>
            <a:pPr algn="ctr"/>
            <a:r>
              <a:rPr lang="en-US" sz="6600" dirty="0" smtClean="0">
                <a:solidFill>
                  <a:schemeClr val="tx1">
                    <a:lumMod val="95000"/>
                    <a:lumOff val="5000"/>
                  </a:schemeClr>
                </a:solidFill>
                <a:latin typeface="Arial Rounded MT Bold"/>
                <a:cs typeface="Arial Rounded MT Bold"/>
              </a:rPr>
              <a:t>is the foundation </a:t>
            </a:r>
            <a:br>
              <a:rPr lang="en-US" sz="6600" dirty="0" smtClean="0">
                <a:solidFill>
                  <a:schemeClr val="tx1">
                    <a:lumMod val="95000"/>
                    <a:lumOff val="5000"/>
                  </a:schemeClr>
                </a:solidFill>
                <a:latin typeface="Arial Rounded MT Bold"/>
                <a:cs typeface="Arial Rounded MT Bold"/>
              </a:rPr>
            </a:br>
            <a:r>
              <a:rPr lang="en-US" sz="6600" dirty="0" smtClean="0">
                <a:solidFill>
                  <a:schemeClr val="tx1">
                    <a:lumMod val="95000"/>
                    <a:lumOff val="5000"/>
                  </a:schemeClr>
                </a:solidFill>
                <a:latin typeface="Arial Rounded MT Bold"/>
                <a:cs typeface="Arial Rounded MT Bold"/>
              </a:rPr>
              <a:t>of delight.</a:t>
            </a:r>
          </a:p>
          <a:p>
            <a:pPr algn="ctr"/>
            <a:endParaRPr lang="en-US" sz="1600" dirty="0" smtClean="0">
              <a:solidFill>
                <a:schemeClr val="tx1">
                  <a:lumMod val="95000"/>
                  <a:lumOff val="5000"/>
                </a:schemeClr>
              </a:solidFill>
              <a:latin typeface="Arial Rounded MT Bold"/>
              <a:cs typeface="Arial Rounded MT Bold"/>
            </a:endParaRPr>
          </a:p>
        </p:txBody>
      </p:sp>
    </p:spTree>
    <p:extLst>
      <p:ext uri="{BB962C8B-B14F-4D97-AF65-F5344CB8AC3E}">
        <p14:creationId xmlns:p14="http://schemas.microsoft.com/office/powerpoint/2010/main" val="6843922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6740307"/>
          </a:xfrm>
          <a:prstGeom prst="rect">
            <a:avLst/>
          </a:prstGeom>
          <a:noFill/>
        </p:spPr>
        <p:txBody>
          <a:bodyPr wrap="square" rtlCol="0">
            <a:spAutoFit/>
          </a:bodyPr>
          <a:lstStyle/>
          <a:p>
            <a:r>
              <a:rPr lang="en-US" sz="3600" dirty="0"/>
              <a:t>An entertainer is someone who works hard to make sure everyone is having a good time. These are the people who make other people smile.</a:t>
            </a:r>
          </a:p>
          <a:p>
            <a:endParaRPr lang="en-US" sz="1600" dirty="0" smtClean="0"/>
          </a:p>
          <a:p>
            <a:r>
              <a:rPr lang="en-US" sz="3600" dirty="0" smtClean="0"/>
              <a:t>If </a:t>
            </a:r>
            <a:r>
              <a:rPr lang="en-US" sz="3600" dirty="0"/>
              <a:t>you’re one of those people – and I think you are – here’s what you need to do next:</a:t>
            </a:r>
          </a:p>
          <a:p>
            <a:r>
              <a:rPr lang="en-US" sz="2000" dirty="0">
                <a:solidFill>
                  <a:srgbClr val="FF0000"/>
                </a:solidFill>
              </a:rPr>
              <a:t>[PROVIDE </a:t>
            </a:r>
            <a:r>
              <a:rPr lang="en-US" sz="2000" dirty="0" smtClean="0">
                <a:solidFill>
                  <a:srgbClr val="FF0000"/>
                </a:solidFill>
              </a:rPr>
              <a:t>CONTACT INSTRUCTIONS THAT WILL ALLOW APPLICANTS TO REACH US.]</a:t>
            </a:r>
            <a:endParaRPr lang="en-US" sz="2000" dirty="0">
              <a:solidFill>
                <a:srgbClr val="FF0000"/>
              </a:solidFill>
            </a:endParaRPr>
          </a:p>
          <a:p>
            <a:r>
              <a:rPr lang="en-US" sz="3600" dirty="0"/>
              <a:t>I want everything around you to begin to glow.</a:t>
            </a:r>
          </a:p>
          <a:p>
            <a:r>
              <a:rPr lang="en-US" sz="3600" dirty="0"/>
              <a:t>I want you to hear angels sing.</a:t>
            </a:r>
          </a:p>
          <a:p>
            <a:endParaRPr lang="en-US" sz="1600" dirty="0" smtClean="0"/>
          </a:p>
          <a:p>
            <a:r>
              <a:rPr lang="en-US" sz="3600" dirty="0" smtClean="0"/>
              <a:t>Brian </a:t>
            </a:r>
            <a:r>
              <a:rPr lang="en-US" sz="3600" dirty="0"/>
              <a:t>Scudamore,</a:t>
            </a:r>
            <a:br>
              <a:rPr lang="en-US" sz="3600" dirty="0"/>
            </a:br>
            <a:r>
              <a:rPr lang="en-US" sz="3600" dirty="0"/>
              <a:t>CEO, 1-800-GOT-JUNK?</a:t>
            </a:r>
          </a:p>
          <a:p>
            <a:r>
              <a:rPr lang="en-US" sz="2000" dirty="0" smtClean="0"/>
              <a:t>       </a:t>
            </a:r>
            <a:r>
              <a:rPr lang="en-US" sz="2000" dirty="0" smtClean="0">
                <a:solidFill>
                  <a:schemeClr val="bg1">
                    <a:lumMod val="50000"/>
                  </a:schemeClr>
                </a:solidFill>
              </a:rPr>
              <a:t>© </a:t>
            </a:r>
            <a:r>
              <a:rPr lang="en-US" sz="2000" dirty="0">
                <a:solidFill>
                  <a:schemeClr val="bg1">
                    <a:lumMod val="50000"/>
                  </a:schemeClr>
                </a:solidFill>
              </a:rPr>
              <a:t>2017 Roy H. Williams Marketing</a:t>
            </a:r>
          </a:p>
        </p:txBody>
      </p:sp>
    </p:spTree>
    <p:extLst>
      <p:ext uri="{BB962C8B-B14F-4D97-AF65-F5344CB8AC3E}">
        <p14:creationId xmlns:p14="http://schemas.microsoft.com/office/powerpoint/2010/main" val="14972116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9457"/>
            <a:ext cx="9144000" cy="4806462"/>
          </a:xfrm>
          <a:prstGeom prst="rect">
            <a:avLst/>
          </a:prstGeom>
        </p:spPr>
      </p:pic>
    </p:spTree>
    <p:extLst>
      <p:ext uri="{BB962C8B-B14F-4D97-AF65-F5344CB8AC3E}">
        <p14:creationId xmlns:p14="http://schemas.microsoft.com/office/powerpoint/2010/main" val="12355816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1720"/>
            <a:ext cx="9144000" cy="4067908"/>
          </a:xfrm>
          <a:prstGeom prst="rect">
            <a:avLst/>
          </a:prstGeom>
        </p:spPr>
      </p:pic>
    </p:spTree>
    <p:extLst>
      <p:ext uri="{BB962C8B-B14F-4D97-AF65-F5344CB8AC3E}">
        <p14:creationId xmlns:p14="http://schemas.microsoft.com/office/powerpoint/2010/main" val="20611161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4801314"/>
          </a:xfrm>
          <a:prstGeom prst="rect">
            <a:avLst/>
          </a:prstGeom>
          <a:noFill/>
        </p:spPr>
        <p:txBody>
          <a:bodyPr wrap="square" rtlCol="0">
            <a:spAutoFit/>
          </a:bodyPr>
          <a:lstStyle/>
          <a:p>
            <a:r>
              <a:rPr lang="en-US" sz="3600" dirty="0" smtClean="0"/>
              <a:t>My wife and I were moving to </a:t>
            </a:r>
            <a:r>
              <a:rPr lang="en-US" sz="3600" dirty="0"/>
              <a:t>a new house. </a:t>
            </a:r>
          </a:p>
          <a:p>
            <a:endParaRPr lang="en-US" dirty="0" smtClean="0"/>
          </a:p>
          <a:p>
            <a:r>
              <a:rPr lang="en-US" sz="3600" dirty="0" smtClean="0"/>
              <a:t>I </a:t>
            </a:r>
            <a:r>
              <a:rPr lang="en-US" sz="3600" dirty="0"/>
              <a:t>had met a guy who </a:t>
            </a:r>
            <a:r>
              <a:rPr lang="en-US" sz="3600" dirty="0" smtClean="0"/>
              <a:t>owned </a:t>
            </a:r>
            <a:r>
              <a:rPr lang="en-US" sz="3600" dirty="0"/>
              <a:t>a moving company, an old family business. He said, "Hey. If you're ever </a:t>
            </a:r>
            <a:r>
              <a:rPr lang="en-US" sz="3600" dirty="0" err="1"/>
              <a:t>gonna</a:t>
            </a:r>
            <a:r>
              <a:rPr lang="en-US" sz="3600" dirty="0"/>
              <a:t> move, here's my card. I'm your guy. I'll give you the VIP treatment</a:t>
            </a:r>
            <a:r>
              <a:rPr lang="en-US" sz="3600" dirty="0" smtClean="0"/>
              <a:t>.” </a:t>
            </a:r>
          </a:p>
          <a:p>
            <a:endParaRPr lang="en-US" dirty="0" smtClean="0"/>
          </a:p>
          <a:p>
            <a:r>
              <a:rPr lang="en-US" sz="3600" dirty="0" smtClean="0"/>
              <a:t>I </a:t>
            </a:r>
            <a:r>
              <a:rPr lang="en-US" sz="3600" dirty="0"/>
              <a:t>kept the card and I called him.</a:t>
            </a:r>
          </a:p>
          <a:p>
            <a:endParaRPr lang="en-US" dirty="0"/>
          </a:p>
        </p:txBody>
      </p:sp>
    </p:spTree>
    <p:extLst>
      <p:ext uri="{BB962C8B-B14F-4D97-AF65-F5344CB8AC3E}">
        <p14:creationId xmlns:p14="http://schemas.microsoft.com/office/powerpoint/2010/main" val="18455506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6740307"/>
          </a:xfrm>
          <a:prstGeom prst="rect">
            <a:avLst/>
          </a:prstGeom>
          <a:noFill/>
        </p:spPr>
        <p:txBody>
          <a:bodyPr wrap="square" rtlCol="0">
            <a:spAutoFit/>
          </a:bodyPr>
          <a:lstStyle/>
          <a:p>
            <a:r>
              <a:rPr lang="en-US" sz="3600" dirty="0" smtClean="0">
                <a:solidFill>
                  <a:schemeClr val="bg1">
                    <a:lumMod val="75000"/>
                  </a:schemeClr>
                </a:solidFill>
              </a:rPr>
              <a:t>My wife and I were moving to </a:t>
            </a:r>
            <a:r>
              <a:rPr lang="en-US" sz="3600" dirty="0">
                <a:solidFill>
                  <a:schemeClr val="bg1">
                    <a:lumMod val="75000"/>
                  </a:schemeClr>
                </a:solidFill>
              </a:rPr>
              <a:t>a new house. </a:t>
            </a:r>
          </a:p>
          <a:p>
            <a:endParaRPr lang="en-US" dirty="0" smtClean="0">
              <a:solidFill>
                <a:schemeClr val="bg1">
                  <a:lumMod val="75000"/>
                </a:schemeClr>
              </a:solidFill>
            </a:endParaRPr>
          </a:p>
          <a:p>
            <a:r>
              <a:rPr lang="en-US" sz="3600" dirty="0" smtClean="0">
                <a:solidFill>
                  <a:schemeClr val="bg1">
                    <a:lumMod val="75000"/>
                  </a:schemeClr>
                </a:solidFill>
              </a:rPr>
              <a:t>I </a:t>
            </a:r>
            <a:r>
              <a:rPr lang="en-US" sz="3600" dirty="0">
                <a:solidFill>
                  <a:schemeClr val="bg1">
                    <a:lumMod val="75000"/>
                  </a:schemeClr>
                </a:solidFill>
              </a:rPr>
              <a:t>had met a guy who </a:t>
            </a:r>
            <a:r>
              <a:rPr lang="en-US" sz="3600" dirty="0" smtClean="0">
                <a:solidFill>
                  <a:schemeClr val="bg1">
                    <a:lumMod val="75000"/>
                  </a:schemeClr>
                </a:solidFill>
              </a:rPr>
              <a:t>owned </a:t>
            </a:r>
            <a:r>
              <a:rPr lang="en-US" sz="3600" dirty="0">
                <a:solidFill>
                  <a:schemeClr val="bg1">
                    <a:lumMod val="75000"/>
                  </a:schemeClr>
                </a:solidFill>
              </a:rPr>
              <a:t>a moving company, an old family business. He said, "Hey. If you're ever </a:t>
            </a:r>
            <a:r>
              <a:rPr lang="en-US" sz="3600" dirty="0" err="1">
                <a:solidFill>
                  <a:schemeClr val="bg1">
                    <a:lumMod val="75000"/>
                  </a:schemeClr>
                </a:solidFill>
              </a:rPr>
              <a:t>gonna</a:t>
            </a:r>
            <a:r>
              <a:rPr lang="en-US" sz="3600" dirty="0">
                <a:solidFill>
                  <a:schemeClr val="bg1">
                    <a:lumMod val="75000"/>
                  </a:schemeClr>
                </a:solidFill>
              </a:rPr>
              <a:t> move, here's my card. I'm your guy. I'll give you the VIP treatment</a:t>
            </a:r>
            <a:r>
              <a:rPr lang="en-US" sz="3600" dirty="0" smtClean="0">
                <a:solidFill>
                  <a:schemeClr val="bg1">
                    <a:lumMod val="75000"/>
                  </a:schemeClr>
                </a:solidFill>
              </a:rPr>
              <a:t>.” </a:t>
            </a:r>
          </a:p>
          <a:p>
            <a:endParaRPr lang="en-US" dirty="0" smtClean="0">
              <a:solidFill>
                <a:schemeClr val="bg1">
                  <a:lumMod val="75000"/>
                </a:schemeClr>
              </a:solidFill>
            </a:endParaRPr>
          </a:p>
          <a:p>
            <a:r>
              <a:rPr lang="en-US" sz="3600" dirty="0" smtClean="0">
                <a:solidFill>
                  <a:schemeClr val="bg1">
                    <a:lumMod val="75000"/>
                  </a:schemeClr>
                </a:solidFill>
              </a:rPr>
              <a:t>I </a:t>
            </a:r>
            <a:r>
              <a:rPr lang="en-US" sz="3600" dirty="0">
                <a:solidFill>
                  <a:schemeClr val="bg1">
                    <a:lumMod val="75000"/>
                  </a:schemeClr>
                </a:solidFill>
              </a:rPr>
              <a:t>kept the card and I called him.</a:t>
            </a:r>
          </a:p>
          <a:p>
            <a:endParaRPr lang="en-US" dirty="0"/>
          </a:p>
          <a:p>
            <a:r>
              <a:rPr lang="en-US" sz="3600" dirty="0" smtClean="0"/>
              <a:t>One </a:t>
            </a:r>
            <a:r>
              <a:rPr lang="en-US" sz="3600" dirty="0"/>
              <a:t>of their branding messages is guaranteed on-time arrival. </a:t>
            </a:r>
          </a:p>
          <a:p>
            <a:endParaRPr lang="en-US" dirty="0" smtClean="0"/>
          </a:p>
          <a:p>
            <a:r>
              <a:rPr lang="en-US" sz="3600" dirty="0" smtClean="0"/>
              <a:t>They </a:t>
            </a:r>
            <a:r>
              <a:rPr lang="en-US" sz="3600" dirty="0"/>
              <a:t>were 45 minutes late. </a:t>
            </a:r>
          </a:p>
        </p:txBody>
      </p:sp>
    </p:spTree>
    <p:extLst>
      <p:ext uri="{BB962C8B-B14F-4D97-AF65-F5344CB8AC3E}">
        <p14:creationId xmlns:p14="http://schemas.microsoft.com/office/powerpoint/2010/main" val="317921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1908215"/>
          </a:xfrm>
          <a:prstGeom prst="rect">
            <a:avLst/>
          </a:prstGeom>
          <a:noFill/>
        </p:spPr>
        <p:txBody>
          <a:bodyPr wrap="square" rtlCol="0">
            <a:spAutoFit/>
          </a:bodyPr>
          <a:lstStyle/>
          <a:p>
            <a:r>
              <a:rPr lang="en-US" sz="3600" dirty="0"/>
              <a:t>We had just installed brand new carpet in the basement, to which they added a dark brown stripe of muddy footprints. </a:t>
            </a:r>
          </a:p>
          <a:p>
            <a:endParaRPr lang="en-US" sz="1000" dirty="0" smtClean="0"/>
          </a:p>
        </p:txBody>
      </p:sp>
    </p:spTree>
    <p:extLst>
      <p:ext uri="{BB962C8B-B14F-4D97-AF65-F5344CB8AC3E}">
        <p14:creationId xmlns:p14="http://schemas.microsoft.com/office/powerpoint/2010/main" val="20633432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981187" cy="6647974"/>
          </a:xfrm>
          <a:prstGeom prst="rect">
            <a:avLst/>
          </a:prstGeom>
          <a:noFill/>
        </p:spPr>
        <p:txBody>
          <a:bodyPr wrap="square" rtlCol="0">
            <a:spAutoFit/>
          </a:bodyPr>
          <a:lstStyle/>
          <a:p>
            <a:r>
              <a:rPr lang="en-US" sz="3600" dirty="0">
                <a:solidFill>
                  <a:schemeClr val="bg1">
                    <a:lumMod val="75000"/>
                  </a:schemeClr>
                </a:solidFill>
              </a:rPr>
              <a:t>We had just installed brand new carpet in the basement, to which they added a dark brown stripe of muddy footprints. </a:t>
            </a:r>
          </a:p>
          <a:p>
            <a:endParaRPr lang="en-US" sz="1000" dirty="0" smtClean="0"/>
          </a:p>
          <a:p>
            <a:r>
              <a:rPr lang="en-US" sz="3600" dirty="0" smtClean="0"/>
              <a:t>The </a:t>
            </a:r>
            <a:r>
              <a:rPr lang="en-US" sz="3600" dirty="0"/>
              <a:t>movers were all wearing iPhone ear buds. They would </a:t>
            </a:r>
            <a:r>
              <a:rPr lang="en-US" sz="3600" dirty="0" smtClean="0"/>
              <a:t>shout, </a:t>
            </a:r>
            <a:r>
              <a:rPr lang="en-US" sz="3600" dirty="0"/>
              <a:t>"Where does this box go?" </a:t>
            </a:r>
          </a:p>
          <a:p>
            <a:endParaRPr lang="en-US" sz="1000" dirty="0" smtClean="0"/>
          </a:p>
          <a:p>
            <a:r>
              <a:rPr lang="en-US" sz="3600" dirty="0" smtClean="0"/>
              <a:t>So </a:t>
            </a:r>
            <a:r>
              <a:rPr lang="en-US" sz="3600" dirty="0"/>
              <a:t>I'd tell them and they'd shout, </a:t>
            </a:r>
            <a:r>
              <a:rPr lang="en-US" sz="3600" dirty="0" smtClean="0"/>
              <a:t/>
            </a:r>
            <a:br>
              <a:rPr lang="en-US" sz="3600" dirty="0" smtClean="0"/>
            </a:br>
            <a:r>
              <a:rPr lang="en-US" sz="3600" dirty="0" smtClean="0"/>
              <a:t>"</a:t>
            </a:r>
            <a:r>
              <a:rPr lang="en-US" sz="3600" dirty="0"/>
              <a:t>Where? What?" </a:t>
            </a:r>
          </a:p>
          <a:p>
            <a:endParaRPr lang="en-US" sz="1000" dirty="0" smtClean="0"/>
          </a:p>
          <a:p>
            <a:r>
              <a:rPr lang="en-US" sz="3600" dirty="0" smtClean="0"/>
              <a:t>I </a:t>
            </a:r>
            <a:r>
              <a:rPr lang="en-US" sz="3600" dirty="0"/>
              <a:t>wanted to say, "If you took out your </a:t>
            </a:r>
            <a:r>
              <a:rPr lang="en-US" sz="3600" dirty="0" smtClean="0"/>
              <a:t>ear buds</a:t>
            </a:r>
            <a:r>
              <a:rPr lang="en-US" sz="3600" dirty="0"/>
              <a:t>, you'd be able to hear me." </a:t>
            </a:r>
            <a:r>
              <a:rPr lang="en-US" sz="3600" dirty="0" smtClean="0"/>
              <a:t>But </a:t>
            </a:r>
            <a:r>
              <a:rPr lang="en-US" sz="3600" dirty="0"/>
              <a:t>I just smiled and shouted a little louder.</a:t>
            </a:r>
          </a:p>
          <a:p>
            <a:r>
              <a:rPr lang="en-US" sz="3600" dirty="0"/>
              <a:t> </a:t>
            </a:r>
          </a:p>
        </p:txBody>
      </p:sp>
    </p:spTree>
    <p:extLst>
      <p:ext uri="{BB962C8B-B14F-4D97-AF65-F5344CB8AC3E}">
        <p14:creationId xmlns:p14="http://schemas.microsoft.com/office/powerpoint/2010/main" val="15809995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2862322"/>
          </a:xfrm>
          <a:prstGeom prst="rect">
            <a:avLst/>
          </a:prstGeom>
          <a:noFill/>
        </p:spPr>
        <p:txBody>
          <a:bodyPr wrap="square" rtlCol="0">
            <a:spAutoFit/>
          </a:bodyPr>
          <a:lstStyle/>
          <a:p>
            <a:r>
              <a:rPr lang="en-US" sz="3600" dirty="0"/>
              <a:t>I heard them upstairs saying, </a:t>
            </a:r>
            <a:endParaRPr lang="en-US" sz="3600" dirty="0" smtClean="0"/>
          </a:p>
          <a:p>
            <a:r>
              <a:rPr lang="en-US" sz="3600" dirty="0" smtClean="0"/>
              <a:t>"</a:t>
            </a:r>
            <a:r>
              <a:rPr lang="en-US" sz="3600" dirty="0"/>
              <a:t>I think we have a problem." </a:t>
            </a:r>
          </a:p>
          <a:p>
            <a:endParaRPr lang="en-US" dirty="0" smtClean="0"/>
          </a:p>
          <a:p>
            <a:r>
              <a:rPr lang="en-US" sz="3600" dirty="0" smtClean="0"/>
              <a:t>So </a:t>
            </a:r>
            <a:r>
              <a:rPr lang="en-US" sz="3600" dirty="0"/>
              <a:t>I went up there and I said, </a:t>
            </a:r>
            <a:endParaRPr lang="en-US" sz="3600" dirty="0" smtClean="0"/>
          </a:p>
          <a:p>
            <a:r>
              <a:rPr lang="en-US" sz="3600" dirty="0" smtClean="0"/>
              <a:t>"</a:t>
            </a:r>
            <a:r>
              <a:rPr lang="en-US" sz="3600" dirty="0"/>
              <a:t>How can I help?" </a:t>
            </a:r>
          </a:p>
          <a:p>
            <a:endParaRPr lang="en-US" dirty="0" smtClean="0"/>
          </a:p>
        </p:txBody>
      </p:sp>
    </p:spTree>
    <p:extLst>
      <p:ext uri="{BB962C8B-B14F-4D97-AF65-F5344CB8AC3E}">
        <p14:creationId xmlns:p14="http://schemas.microsoft.com/office/powerpoint/2010/main" val="10445752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6463308"/>
          </a:xfrm>
          <a:prstGeom prst="rect">
            <a:avLst/>
          </a:prstGeom>
          <a:noFill/>
        </p:spPr>
        <p:txBody>
          <a:bodyPr wrap="square" rtlCol="0">
            <a:spAutoFit/>
          </a:bodyPr>
          <a:lstStyle/>
          <a:p>
            <a:r>
              <a:rPr lang="en-US" sz="3600" dirty="0">
                <a:solidFill>
                  <a:schemeClr val="bg1">
                    <a:lumMod val="75000"/>
                  </a:schemeClr>
                </a:solidFill>
              </a:rPr>
              <a:t>I heard them upstairs saying, </a:t>
            </a:r>
            <a:endParaRPr lang="en-US" sz="3600" dirty="0" smtClean="0">
              <a:solidFill>
                <a:schemeClr val="bg1">
                  <a:lumMod val="75000"/>
                </a:schemeClr>
              </a:solidFill>
            </a:endParaRPr>
          </a:p>
          <a:p>
            <a:r>
              <a:rPr lang="en-US" sz="3600" dirty="0" smtClean="0">
                <a:solidFill>
                  <a:schemeClr val="bg1">
                    <a:lumMod val="75000"/>
                  </a:schemeClr>
                </a:solidFill>
              </a:rPr>
              <a:t>"</a:t>
            </a:r>
            <a:r>
              <a:rPr lang="en-US" sz="3600" dirty="0">
                <a:solidFill>
                  <a:schemeClr val="bg1">
                    <a:lumMod val="75000"/>
                  </a:schemeClr>
                </a:solidFill>
              </a:rPr>
              <a:t>I think we have a problem." </a:t>
            </a:r>
          </a:p>
          <a:p>
            <a:endParaRPr lang="en-US" dirty="0" smtClean="0">
              <a:solidFill>
                <a:schemeClr val="bg1">
                  <a:lumMod val="75000"/>
                </a:schemeClr>
              </a:solidFill>
            </a:endParaRPr>
          </a:p>
          <a:p>
            <a:r>
              <a:rPr lang="en-US" sz="3600" dirty="0" smtClean="0">
                <a:solidFill>
                  <a:schemeClr val="bg1">
                    <a:lumMod val="75000"/>
                  </a:schemeClr>
                </a:solidFill>
              </a:rPr>
              <a:t>So </a:t>
            </a:r>
            <a:r>
              <a:rPr lang="en-US" sz="3600" dirty="0">
                <a:solidFill>
                  <a:schemeClr val="bg1">
                    <a:lumMod val="75000"/>
                  </a:schemeClr>
                </a:solidFill>
              </a:rPr>
              <a:t>I went up there and I said, </a:t>
            </a:r>
            <a:endParaRPr lang="en-US" sz="3600" dirty="0" smtClean="0">
              <a:solidFill>
                <a:schemeClr val="bg1">
                  <a:lumMod val="75000"/>
                </a:schemeClr>
              </a:solidFill>
            </a:endParaRPr>
          </a:p>
          <a:p>
            <a:r>
              <a:rPr lang="en-US" sz="3600" dirty="0" smtClean="0">
                <a:solidFill>
                  <a:schemeClr val="bg1">
                    <a:lumMod val="75000"/>
                  </a:schemeClr>
                </a:solidFill>
              </a:rPr>
              <a:t>"</a:t>
            </a:r>
            <a:r>
              <a:rPr lang="en-US" sz="3600" dirty="0">
                <a:solidFill>
                  <a:schemeClr val="bg1">
                    <a:lumMod val="75000"/>
                  </a:schemeClr>
                </a:solidFill>
              </a:rPr>
              <a:t>How can I help?" </a:t>
            </a:r>
          </a:p>
          <a:p>
            <a:endParaRPr lang="en-US" dirty="0" smtClean="0"/>
          </a:p>
          <a:p>
            <a:r>
              <a:rPr lang="en-US" sz="3600" dirty="0" smtClean="0"/>
              <a:t>After struggling to get our </a:t>
            </a:r>
            <a:r>
              <a:rPr lang="en-US" sz="3600" dirty="0"/>
              <a:t>mattress up the narrow stairwell, </a:t>
            </a:r>
            <a:r>
              <a:rPr lang="en-US" sz="3600" dirty="0" smtClean="0"/>
              <a:t>they had unzipped </a:t>
            </a:r>
            <a:r>
              <a:rPr lang="en-US" sz="3600" dirty="0"/>
              <a:t>the mattress cover and took our organic cotton mattress apart. </a:t>
            </a:r>
            <a:endParaRPr lang="en-US" sz="3600" dirty="0" smtClean="0"/>
          </a:p>
          <a:p>
            <a:endParaRPr lang="en-US" dirty="0" smtClean="0"/>
          </a:p>
          <a:p>
            <a:r>
              <a:rPr lang="en-US" sz="3600" dirty="0" smtClean="0"/>
              <a:t>You </a:t>
            </a:r>
            <a:r>
              <a:rPr lang="en-US" sz="3600" dirty="0"/>
              <a:t>know when you make a lasagna and you've got all those layers of noodles and it's </a:t>
            </a:r>
            <a:r>
              <a:rPr lang="en-US" sz="3600" dirty="0" smtClean="0"/>
              <a:t>a</a:t>
            </a:r>
            <a:endParaRPr lang="en-US" sz="3600" dirty="0"/>
          </a:p>
        </p:txBody>
      </p:sp>
    </p:spTree>
    <p:extLst>
      <p:ext uri="{BB962C8B-B14F-4D97-AF65-F5344CB8AC3E}">
        <p14:creationId xmlns:p14="http://schemas.microsoft.com/office/powerpoint/2010/main" val="18908598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1754326"/>
          </a:xfrm>
          <a:prstGeom prst="rect">
            <a:avLst/>
          </a:prstGeom>
          <a:noFill/>
        </p:spPr>
        <p:txBody>
          <a:bodyPr wrap="square" rtlCol="0">
            <a:spAutoFit/>
          </a:bodyPr>
          <a:lstStyle/>
          <a:p>
            <a:r>
              <a:rPr lang="en-US" sz="3600" dirty="0"/>
              <a:t>bit of a mess? That was our mattress. </a:t>
            </a:r>
          </a:p>
          <a:p>
            <a:endParaRPr lang="en-US" dirty="0" smtClean="0"/>
          </a:p>
          <a:p>
            <a:r>
              <a:rPr lang="en-US" sz="3600" dirty="0" smtClean="0"/>
              <a:t>We </a:t>
            </a:r>
            <a:r>
              <a:rPr lang="en-US" sz="3600" dirty="0"/>
              <a:t>had to get a new one.</a:t>
            </a:r>
          </a:p>
          <a:p>
            <a:endParaRPr lang="en-US" dirty="0" smtClean="0"/>
          </a:p>
        </p:txBody>
      </p:sp>
    </p:spTree>
    <p:extLst>
      <p:ext uri="{BB962C8B-B14F-4D97-AF65-F5344CB8AC3E}">
        <p14:creationId xmlns:p14="http://schemas.microsoft.com/office/powerpoint/2010/main" val="496639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258930"/>
            <a:ext cx="8840761" cy="6432530"/>
          </a:xfrm>
          <a:prstGeom prst="rect">
            <a:avLst/>
          </a:prstGeom>
          <a:noFill/>
        </p:spPr>
        <p:txBody>
          <a:bodyPr wrap="square" rtlCol="0">
            <a:spAutoFit/>
          </a:bodyPr>
          <a:lstStyle/>
          <a:p>
            <a:pPr algn="ctr"/>
            <a:r>
              <a:rPr lang="en-US" sz="6600" dirty="0" smtClean="0">
                <a:solidFill>
                  <a:schemeClr val="bg1">
                    <a:lumMod val="75000"/>
                  </a:schemeClr>
                </a:solidFill>
                <a:latin typeface="Arial Rounded MT Bold"/>
                <a:cs typeface="Arial Rounded MT Bold"/>
              </a:rPr>
              <a:t>Gentle surprise</a:t>
            </a:r>
          </a:p>
          <a:p>
            <a:pPr algn="ctr"/>
            <a:r>
              <a:rPr lang="en-US" sz="6600" dirty="0" smtClean="0">
                <a:solidFill>
                  <a:schemeClr val="bg1">
                    <a:lumMod val="75000"/>
                  </a:schemeClr>
                </a:solidFill>
                <a:latin typeface="Arial Rounded MT Bold"/>
                <a:cs typeface="Arial Rounded MT Bold"/>
              </a:rPr>
              <a:t>is the foundation </a:t>
            </a:r>
            <a:br>
              <a:rPr lang="en-US" sz="6600" dirty="0" smtClean="0">
                <a:solidFill>
                  <a:schemeClr val="bg1">
                    <a:lumMod val="75000"/>
                  </a:schemeClr>
                </a:solidFill>
                <a:latin typeface="Arial Rounded MT Bold"/>
                <a:cs typeface="Arial Rounded MT Bold"/>
              </a:rPr>
            </a:br>
            <a:r>
              <a:rPr lang="en-US" sz="6600" dirty="0" smtClean="0">
                <a:solidFill>
                  <a:schemeClr val="bg1">
                    <a:lumMod val="75000"/>
                  </a:schemeClr>
                </a:solidFill>
                <a:latin typeface="Arial Rounded MT Bold"/>
                <a:cs typeface="Arial Rounded MT Bold"/>
              </a:rPr>
              <a:t>of delight.</a:t>
            </a:r>
          </a:p>
          <a:p>
            <a:pPr algn="ctr"/>
            <a:endParaRPr lang="en-US" sz="1600" dirty="0" smtClean="0">
              <a:solidFill>
                <a:schemeClr val="tx1">
                  <a:lumMod val="95000"/>
                  <a:lumOff val="5000"/>
                </a:schemeClr>
              </a:solidFill>
              <a:latin typeface="Arial Rounded MT Bold"/>
              <a:cs typeface="Arial Rounded MT Bold"/>
            </a:endParaRPr>
          </a:p>
          <a:p>
            <a:pPr algn="ctr"/>
            <a:r>
              <a:rPr lang="en-US" sz="6600" dirty="0" smtClean="0">
                <a:solidFill>
                  <a:schemeClr val="tx1">
                    <a:lumMod val="95000"/>
                    <a:lumOff val="5000"/>
                  </a:schemeClr>
                </a:solidFill>
                <a:latin typeface="Arial Rounded MT Bold"/>
                <a:cs typeface="Arial Rounded MT Bold"/>
              </a:rPr>
              <a:t>Without an element of surprise, there can be no delight.</a:t>
            </a:r>
            <a:endParaRPr lang="en-US" sz="6600" dirty="0">
              <a:solidFill>
                <a:schemeClr val="tx1">
                  <a:lumMod val="95000"/>
                  <a:lumOff val="5000"/>
                </a:schemeClr>
              </a:solidFill>
              <a:latin typeface="Arial Rounded MT Bold"/>
              <a:cs typeface="Arial Rounded MT Bold"/>
            </a:endParaRPr>
          </a:p>
        </p:txBody>
      </p:sp>
    </p:spTree>
    <p:extLst>
      <p:ext uri="{BB962C8B-B14F-4D97-AF65-F5344CB8AC3E}">
        <p14:creationId xmlns:p14="http://schemas.microsoft.com/office/powerpoint/2010/main" val="18667595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3970318"/>
          </a:xfrm>
          <a:prstGeom prst="rect">
            <a:avLst/>
          </a:prstGeom>
          <a:noFill/>
        </p:spPr>
        <p:txBody>
          <a:bodyPr wrap="square" rtlCol="0">
            <a:spAutoFit/>
          </a:bodyPr>
          <a:lstStyle/>
          <a:p>
            <a:r>
              <a:rPr lang="en-US" sz="3600" dirty="0">
                <a:solidFill>
                  <a:schemeClr val="bg1">
                    <a:lumMod val="75000"/>
                  </a:schemeClr>
                </a:solidFill>
              </a:rPr>
              <a:t>bit of a mess? That was our mattress. </a:t>
            </a:r>
          </a:p>
          <a:p>
            <a:endParaRPr lang="en-US" dirty="0" smtClean="0">
              <a:solidFill>
                <a:schemeClr val="bg1">
                  <a:lumMod val="75000"/>
                </a:schemeClr>
              </a:solidFill>
            </a:endParaRPr>
          </a:p>
          <a:p>
            <a:r>
              <a:rPr lang="en-US" sz="3600" dirty="0" smtClean="0">
                <a:solidFill>
                  <a:schemeClr val="bg1">
                    <a:lumMod val="75000"/>
                  </a:schemeClr>
                </a:solidFill>
              </a:rPr>
              <a:t>We </a:t>
            </a:r>
            <a:r>
              <a:rPr lang="en-US" sz="3600" dirty="0">
                <a:solidFill>
                  <a:schemeClr val="bg1">
                    <a:lumMod val="75000"/>
                  </a:schemeClr>
                </a:solidFill>
              </a:rPr>
              <a:t>had to get a new one.</a:t>
            </a:r>
          </a:p>
          <a:p>
            <a:endParaRPr lang="en-US" dirty="0" smtClean="0"/>
          </a:p>
          <a:p>
            <a:r>
              <a:rPr lang="en-US" sz="3600" dirty="0" smtClean="0"/>
              <a:t>Who </a:t>
            </a:r>
            <a:r>
              <a:rPr lang="en-US" sz="3600" dirty="0"/>
              <a:t>unzips a mattress cover and takes the mattress apart?</a:t>
            </a:r>
          </a:p>
          <a:p>
            <a:endParaRPr lang="en-US" dirty="0" smtClean="0"/>
          </a:p>
          <a:p>
            <a:r>
              <a:rPr lang="en-US" sz="3600" dirty="0" smtClean="0"/>
              <a:t>I </a:t>
            </a:r>
            <a:r>
              <a:rPr lang="en-US" sz="3600" dirty="0"/>
              <a:t>mean, it was just one thing after another. </a:t>
            </a:r>
          </a:p>
          <a:p>
            <a:endParaRPr lang="en-US" b="1" i="1" dirty="0" smtClean="0"/>
          </a:p>
        </p:txBody>
      </p:sp>
    </p:spTree>
    <p:extLst>
      <p:ext uri="{BB962C8B-B14F-4D97-AF65-F5344CB8AC3E}">
        <p14:creationId xmlns:p14="http://schemas.microsoft.com/office/powerpoint/2010/main" val="2044770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7017306"/>
          </a:xfrm>
          <a:prstGeom prst="rect">
            <a:avLst/>
          </a:prstGeom>
          <a:noFill/>
        </p:spPr>
        <p:txBody>
          <a:bodyPr wrap="square" rtlCol="0">
            <a:spAutoFit/>
          </a:bodyPr>
          <a:lstStyle/>
          <a:p>
            <a:r>
              <a:rPr lang="en-US" sz="3600" dirty="0">
                <a:solidFill>
                  <a:schemeClr val="bg1">
                    <a:lumMod val="75000"/>
                  </a:schemeClr>
                </a:solidFill>
              </a:rPr>
              <a:t>bit of a mess? That was our mattress. </a:t>
            </a:r>
          </a:p>
          <a:p>
            <a:endParaRPr lang="en-US" dirty="0" smtClean="0">
              <a:solidFill>
                <a:schemeClr val="bg1">
                  <a:lumMod val="75000"/>
                </a:schemeClr>
              </a:solidFill>
            </a:endParaRPr>
          </a:p>
          <a:p>
            <a:r>
              <a:rPr lang="en-US" sz="3600" dirty="0" smtClean="0">
                <a:solidFill>
                  <a:schemeClr val="bg1">
                    <a:lumMod val="75000"/>
                  </a:schemeClr>
                </a:solidFill>
              </a:rPr>
              <a:t>We </a:t>
            </a:r>
            <a:r>
              <a:rPr lang="en-US" sz="3600" dirty="0">
                <a:solidFill>
                  <a:schemeClr val="bg1">
                    <a:lumMod val="75000"/>
                  </a:schemeClr>
                </a:solidFill>
              </a:rPr>
              <a:t>had to get a new one.</a:t>
            </a:r>
          </a:p>
          <a:p>
            <a:endParaRPr lang="en-US" dirty="0" smtClean="0"/>
          </a:p>
          <a:p>
            <a:r>
              <a:rPr lang="en-US" sz="3600" dirty="0" smtClean="0">
                <a:solidFill>
                  <a:schemeClr val="bg1">
                    <a:lumMod val="75000"/>
                  </a:schemeClr>
                </a:solidFill>
              </a:rPr>
              <a:t>Who </a:t>
            </a:r>
            <a:r>
              <a:rPr lang="en-US" sz="3600" dirty="0">
                <a:solidFill>
                  <a:schemeClr val="bg1">
                    <a:lumMod val="75000"/>
                  </a:schemeClr>
                </a:solidFill>
              </a:rPr>
              <a:t>unzips a mattress cover and takes the mattress apart?</a:t>
            </a:r>
          </a:p>
          <a:p>
            <a:endParaRPr lang="en-US" dirty="0" smtClean="0">
              <a:solidFill>
                <a:schemeClr val="bg1">
                  <a:lumMod val="75000"/>
                </a:schemeClr>
              </a:solidFill>
            </a:endParaRPr>
          </a:p>
          <a:p>
            <a:r>
              <a:rPr lang="en-US" sz="3600" dirty="0" smtClean="0">
                <a:solidFill>
                  <a:schemeClr val="bg1">
                    <a:lumMod val="75000"/>
                  </a:schemeClr>
                </a:solidFill>
              </a:rPr>
              <a:t>I </a:t>
            </a:r>
            <a:r>
              <a:rPr lang="en-US" sz="3600" dirty="0">
                <a:solidFill>
                  <a:schemeClr val="bg1">
                    <a:lumMod val="75000"/>
                  </a:schemeClr>
                </a:solidFill>
              </a:rPr>
              <a:t>mean, it was just one thing after another. </a:t>
            </a:r>
          </a:p>
          <a:p>
            <a:endParaRPr lang="en-US" b="1" i="1" dirty="0" smtClean="0"/>
          </a:p>
          <a:p>
            <a:r>
              <a:rPr lang="en-US" sz="3600" b="1" i="1" dirty="0" smtClean="0"/>
              <a:t>You </a:t>
            </a:r>
            <a:r>
              <a:rPr lang="en-US" sz="3600" b="1" i="1" dirty="0"/>
              <a:t>Move Me </a:t>
            </a:r>
            <a:r>
              <a:rPr lang="en-US" sz="3600" dirty="0"/>
              <a:t>was born when they knocked the head off my wife's favorite plant and </a:t>
            </a:r>
            <a:endParaRPr lang="en-US" sz="3600" dirty="0" smtClean="0"/>
          </a:p>
          <a:p>
            <a:r>
              <a:rPr lang="en-US" sz="3600" dirty="0" smtClean="0"/>
              <a:t>killed </a:t>
            </a:r>
            <a:r>
              <a:rPr lang="en-US" sz="3600" dirty="0"/>
              <a:t>it. </a:t>
            </a:r>
          </a:p>
          <a:p>
            <a:endParaRPr lang="en-US" dirty="0" smtClean="0"/>
          </a:p>
          <a:p>
            <a:r>
              <a:rPr lang="en-US" sz="3600" dirty="0" smtClean="0"/>
              <a:t>Lara </a:t>
            </a:r>
            <a:r>
              <a:rPr lang="en-US" sz="3600" dirty="0"/>
              <a:t>really loved that plant</a:t>
            </a:r>
            <a:r>
              <a:rPr lang="en-US" sz="3600" dirty="0" smtClean="0"/>
              <a:t>.</a:t>
            </a:r>
            <a:endParaRPr lang="en-US" sz="3600" dirty="0"/>
          </a:p>
          <a:p>
            <a:r>
              <a:rPr lang="en-US" sz="3600" dirty="0"/>
              <a:t> </a:t>
            </a:r>
          </a:p>
        </p:txBody>
      </p:sp>
    </p:spTree>
    <p:extLst>
      <p:ext uri="{BB962C8B-B14F-4D97-AF65-F5344CB8AC3E}">
        <p14:creationId xmlns:p14="http://schemas.microsoft.com/office/powerpoint/2010/main" val="12114509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2813" y="51114"/>
            <a:ext cx="8840761" cy="3970318"/>
          </a:xfrm>
          <a:prstGeom prst="rect">
            <a:avLst/>
          </a:prstGeom>
          <a:noFill/>
        </p:spPr>
        <p:txBody>
          <a:bodyPr wrap="square" rtlCol="0">
            <a:spAutoFit/>
          </a:bodyPr>
          <a:lstStyle/>
          <a:p>
            <a:r>
              <a:rPr lang="en-US" sz="3600" dirty="0"/>
              <a:t>I </a:t>
            </a:r>
            <a:r>
              <a:rPr lang="en-US" sz="3600" dirty="0" smtClean="0"/>
              <a:t>got together with 4 successful friends and we spent 2 </a:t>
            </a:r>
            <a:r>
              <a:rPr lang="en-US" sz="3600" dirty="0"/>
              <a:t>days </a:t>
            </a:r>
            <a:r>
              <a:rPr lang="en-US" sz="3600" b="1" dirty="0"/>
              <a:t>envisioning</a:t>
            </a:r>
            <a:r>
              <a:rPr lang="en-US" sz="3600" dirty="0"/>
              <a:t> the perfect moving experience, and </a:t>
            </a:r>
            <a:r>
              <a:rPr lang="en-US" sz="3600" b="1" dirty="0"/>
              <a:t>figuring out </a:t>
            </a:r>
            <a:r>
              <a:rPr lang="en-US" sz="3600" dirty="0"/>
              <a:t>how to deliver it. </a:t>
            </a:r>
          </a:p>
          <a:p>
            <a:endParaRPr lang="en-US" dirty="0" smtClean="0"/>
          </a:p>
          <a:p>
            <a:r>
              <a:rPr lang="en-US" sz="3600" dirty="0" smtClean="0"/>
              <a:t>We </a:t>
            </a:r>
            <a:r>
              <a:rPr lang="en-US" sz="3600" dirty="0"/>
              <a:t>launched </a:t>
            </a:r>
            <a:r>
              <a:rPr lang="en-US" sz="3600" dirty="0" smtClean="0"/>
              <a:t>that </a:t>
            </a:r>
            <a:r>
              <a:rPr lang="en-US" sz="3600" dirty="0"/>
              <a:t>business in Chicago with 34 franchise partners and </a:t>
            </a:r>
            <a:r>
              <a:rPr lang="en-US" sz="3600" b="1" dirty="0"/>
              <a:t>You Move Me </a:t>
            </a:r>
            <a:r>
              <a:rPr lang="en-US" sz="3600" dirty="0"/>
              <a:t>has been gaining momentum ever since.</a:t>
            </a:r>
          </a:p>
          <a:p>
            <a:endParaRPr lang="en-US" dirty="0" smtClean="0"/>
          </a:p>
        </p:txBody>
      </p:sp>
    </p:spTree>
    <p:extLst>
      <p:ext uri="{BB962C8B-B14F-4D97-AF65-F5344CB8AC3E}">
        <p14:creationId xmlns:p14="http://schemas.microsoft.com/office/powerpoint/2010/main" val="18969939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2965"/>
          <a:stretch/>
        </p:blipFill>
        <p:spPr>
          <a:xfrm>
            <a:off x="5630319" y="3404120"/>
            <a:ext cx="3417499" cy="3453880"/>
          </a:xfrm>
          <a:prstGeom prst="rect">
            <a:avLst/>
          </a:prstGeom>
        </p:spPr>
      </p:pic>
      <p:sp>
        <p:nvSpPr>
          <p:cNvPr id="5" name="TextBox 4"/>
          <p:cNvSpPr txBox="1"/>
          <p:nvPr/>
        </p:nvSpPr>
        <p:spPr>
          <a:xfrm>
            <a:off x="162813" y="51114"/>
            <a:ext cx="8840761" cy="6463308"/>
          </a:xfrm>
          <a:prstGeom prst="rect">
            <a:avLst/>
          </a:prstGeom>
          <a:noFill/>
        </p:spPr>
        <p:txBody>
          <a:bodyPr wrap="square" rtlCol="0">
            <a:spAutoFit/>
          </a:bodyPr>
          <a:lstStyle/>
          <a:p>
            <a:r>
              <a:rPr lang="en-US" sz="3600" dirty="0">
                <a:solidFill>
                  <a:schemeClr val="bg1">
                    <a:lumMod val="75000"/>
                  </a:schemeClr>
                </a:solidFill>
              </a:rPr>
              <a:t>I </a:t>
            </a:r>
            <a:r>
              <a:rPr lang="en-US" sz="3600" dirty="0" smtClean="0">
                <a:solidFill>
                  <a:schemeClr val="bg1">
                    <a:lumMod val="75000"/>
                  </a:schemeClr>
                </a:solidFill>
              </a:rPr>
              <a:t>got together with 4 successful friends and we spent 2 </a:t>
            </a:r>
            <a:r>
              <a:rPr lang="en-US" sz="3600" dirty="0">
                <a:solidFill>
                  <a:schemeClr val="bg1">
                    <a:lumMod val="75000"/>
                  </a:schemeClr>
                </a:solidFill>
              </a:rPr>
              <a:t>days </a:t>
            </a:r>
            <a:r>
              <a:rPr lang="en-US" sz="3600" b="1" dirty="0">
                <a:solidFill>
                  <a:schemeClr val="bg1">
                    <a:lumMod val="75000"/>
                  </a:schemeClr>
                </a:solidFill>
              </a:rPr>
              <a:t>envisioning</a:t>
            </a:r>
            <a:r>
              <a:rPr lang="en-US" sz="3600" dirty="0">
                <a:solidFill>
                  <a:schemeClr val="bg1">
                    <a:lumMod val="75000"/>
                  </a:schemeClr>
                </a:solidFill>
              </a:rPr>
              <a:t> the perfect moving experience, and </a:t>
            </a:r>
            <a:r>
              <a:rPr lang="en-US" sz="3600" b="1" dirty="0">
                <a:solidFill>
                  <a:schemeClr val="bg1">
                    <a:lumMod val="75000"/>
                  </a:schemeClr>
                </a:solidFill>
              </a:rPr>
              <a:t>figuring out </a:t>
            </a:r>
            <a:r>
              <a:rPr lang="en-US" sz="3600" dirty="0">
                <a:solidFill>
                  <a:schemeClr val="bg1">
                    <a:lumMod val="75000"/>
                  </a:schemeClr>
                </a:solidFill>
              </a:rPr>
              <a:t>how to deliver it. </a:t>
            </a:r>
          </a:p>
          <a:p>
            <a:endParaRPr lang="en-US" dirty="0" smtClean="0">
              <a:solidFill>
                <a:schemeClr val="bg1">
                  <a:lumMod val="75000"/>
                </a:schemeClr>
              </a:solidFill>
            </a:endParaRPr>
          </a:p>
          <a:p>
            <a:r>
              <a:rPr lang="en-US" sz="3600" dirty="0" smtClean="0">
                <a:solidFill>
                  <a:schemeClr val="bg1">
                    <a:lumMod val="75000"/>
                  </a:schemeClr>
                </a:solidFill>
              </a:rPr>
              <a:t>We </a:t>
            </a:r>
            <a:r>
              <a:rPr lang="en-US" sz="3600" dirty="0">
                <a:solidFill>
                  <a:schemeClr val="bg1">
                    <a:lumMod val="75000"/>
                  </a:schemeClr>
                </a:solidFill>
              </a:rPr>
              <a:t>launched </a:t>
            </a:r>
            <a:r>
              <a:rPr lang="en-US" sz="3600" dirty="0" smtClean="0">
                <a:solidFill>
                  <a:schemeClr val="bg1">
                    <a:lumMod val="75000"/>
                  </a:schemeClr>
                </a:solidFill>
              </a:rPr>
              <a:t>that </a:t>
            </a:r>
            <a:r>
              <a:rPr lang="en-US" sz="3600" dirty="0">
                <a:solidFill>
                  <a:schemeClr val="bg1">
                    <a:lumMod val="75000"/>
                  </a:schemeClr>
                </a:solidFill>
              </a:rPr>
              <a:t>business in Chicago with 34 franchise partners and </a:t>
            </a:r>
            <a:r>
              <a:rPr lang="en-US" sz="3600" b="1" dirty="0">
                <a:solidFill>
                  <a:schemeClr val="bg1">
                    <a:lumMod val="75000"/>
                  </a:schemeClr>
                </a:solidFill>
              </a:rPr>
              <a:t>You Move Me </a:t>
            </a:r>
            <a:r>
              <a:rPr lang="en-US" sz="3600" dirty="0">
                <a:solidFill>
                  <a:schemeClr val="bg1">
                    <a:lumMod val="75000"/>
                  </a:schemeClr>
                </a:solidFill>
              </a:rPr>
              <a:t>has been gaining momentum ever since.</a:t>
            </a:r>
          </a:p>
          <a:p>
            <a:endParaRPr lang="en-US" dirty="0" smtClean="0"/>
          </a:p>
          <a:p>
            <a:r>
              <a:rPr lang="en-US" sz="3600" dirty="0" smtClean="0"/>
              <a:t>Go to </a:t>
            </a:r>
            <a:r>
              <a:rPr lang="en-US" sz="3600" dirty="0" err="1" smtClean="0"/>
              <a:t>YouMoveMe.com</a:t>
            </a:r>
            <a:endParaRPr lang="en-US" sz="3600" dirty="0" smtClean="0"/>
          </a:p>
          <a:p>
            <a:endParaRPr lang="en-US" dirty="0" smtClean="0"/>
          </a:p>
          <a:p>
            <a:r>
              <a:rPr lang="en-US" sz="3600" dirty="0" smtClean="0"/>
              <a:t>Your carpets, your mattresses</a:t>
            </a:r>
            <a:br>
              <a:rPr lang="en-US" sz="3600" dirty="0" smtClean="0"/>
            </a:br>
            <a:r>
              <a:rPr lang="en-US" sz="3600" dirty="0" smtClean="0"/>
              <a:t>and your plants </a:t>
            </a:r>
            <a:br>
              <a:rPr lang="en-US" sz="3600" dirty="0" smtClean="0"/>
            </a:br>
            <a:r>
              <a:rPr lang="en-US" sz="3600" dirty="0" smtClean="0"/>
              <a:t>will love you for it.</a:t>
            </a:r>
            <a:endParaRPr lang="en-US" sz="3600" dirty="0"/>
          </a:p>
        </p:txBody>
      </p:sp>
    </p:spTree>
    <p:extLst>
      <p:ext uri="{BB962C8B-B14F-4D97-AF65-F5344CB8AC3E}">
        <p14:creationId xmlns:p14="http://schemas.microsoft.com/office/powerpoint/2010/main" val="7150189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432" r="8588"/>
          <a:stretch/>
        </p:blipFill>
        <p:spPr>
          <a:xfrm>
            <a:off x="1" y="0"/>
            <a:ext cx="9144000" cy="6858000"/>
          </a:xfrm>
          <a:prstGeom prst="rect">
            <a:avLst/>
          </a:prstGeom>
        </p:spPr>
      </p:pic>
    </p:spTree>
    <p:extLst>
      <p:ext uri="{BB962C8B-B14F-4D97-AF65-F5344CB8AC3E}">
        <p14:creationId xmlns:p14="http://schemas.microsoft.com/office/powerpoint/2010/main" val="2778279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2862322"/>
          </a:xfrm>
          <a:prstGeom prst="rect">
            <a:avLst/>
          </a:prstGeom>
          <a:noFill/>
        </p:spPr>
        <p:txBody>
          <a:bodyPr wrap="square" rtlCol="0">
            <a:spAutoFit/>
          </a:bodyPr>
          <a:lstStyle/>
          <a:p>
            <a:r>
              <a:rPr lang="en-US" sz="3600" dirty="0"/>
              <a:t>I needed to get my house painted so I reached out to a handful of friends on Facebook and said, "Hey, who should I look at for getting my house painted?" </a:t>
            </a:r>
          </a:p>
          <a:p>
            <a:r>
              <a:rPr lang="en-US" sz="3600" dirty="0"/>
              <a:t> </a:t>
            </a:r>
          </a:p>
        </p:txBody>
      </p:sp>
    </p:spTree>
    <p:extLst>
      <p:ext uri="{BB962C8B-B14F-4D97-AF65-F5344CB8AC3E}">
        <p14:creationId xmlns:p14="http://schemas.microsoft.com/office/powerpoint/2010/main" val="2546141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6740307"/>
          </a:xfrm>
          <a:prstGeom prst="rect">
            <a:avLst/>
          </a:prstGeom>
          <a:noFill/>
        </p:spPr>
        <p:txBody>
          <a:bodyPr wrap="square" rtlCol="0">
            <a:spAutoFit/>
          </a:bodyPr>
          <a:lstStyle/>
          <a:p>
            <a:r>
              <a:rPr lang="en-US" sz="3600" dirty="0">
                <a:solidFill>
                  <a:schemeClr val="bg1">
                    <a:lumMod val="75000"/>
                  </a:schemeClr>
                </a:solidFill>
              </a:rPr>
              <a:t>I needed to get my house painted so I reached out to a handful of friends on Facebook and said, "Hey, who should I look at for getting my house painted?" </a:t>
            </a:r>
          </a:p>
          <a:p>
            <a:r>
              <a:rPr lang="en-US" sz="3600" dirty="0"/>
              <a:t> </a:t>
            </a:r>
          </a:p>
          <a:p>
            <a:r>
              <a:rPr lang="en-US" sz="3600" dirty="0"/>
              <a:t>Two friends recommended companies I had heard of, so I called both companies and asked for an estimate. </a:t>
            </a:r>
          </a:p>
          <a:p>
            <a:r>
              <a:rPr lang="en-US" sz="3600" dirty="0"/>
              <a:t> </a:t>
            </a:r>
          </a:p>
          <a:p>
            <a:r>
              <a:rPr lang="en-US" sz="3600" dirty="0"/>
              <a:t>A third friend, one of my favorite people, said, "There's a company called One Day Painting, you should talk to this guy Jim." </a:t>
            </a:r>
          </a:p>
        </p:txBody>
      </p:sp>
    </p:spTree>
    <p:extLst>
      <p:ext uri="{BB962C8B-B14F-4D97-AF65-F5344CB8AC3E}">
        <p14:creationId xmlns:p14="http://schemas.microsoft.com/office/powerpoint/2010/main" val="882406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3970318"/>
          </a:xfrm>
          <a:prstGeom prst="rect">
            <a:avLst/>
          </a:prstGeom>
          <a:noFill/>
        </p:spPr>
        <p:txBody>
          <a:bodyPr wrap="square" rtlCol="0">
            <a:spAutoFit/>
          </a:bodyPr>
          <a:lstStyle/>
          <a:p>
            <a:r>
              <a:rPr lang="en-US" sz="3600" dirty="0"/>
              <a:t>So the first two guys pulled up and they reeked of cigarette smoke the moment they walked in the door. They were late, they weren't organized, and they weren't in uniform. I didn't have a good feeling about them.</a:t>
            </a:r>
          </a:p>
          <a:p>
            <a:r>
              <a:rPr lang="en-US" sz="3600" dirty="0"/>
              <a:t> </a:t>
            </a:r>
          </a:p>
        </p:txBody>
      </p:sp>
    </p:spTree>
    <p:extLst>
      <p:ext uri="{BB962C8B-B14F-4D97-AF65-F5344CB8AC3E}">
        <p14:creationId xmlns:p14="http://schemas.microsoft.com/office/powerpoint/2010/main" val="15125438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6740307"/>
          </a:xfrm>
          <a:prstGeom prst="rect">
            <a:avLst/>
          </a:prstGeom>
          <a:noFill/>
        </p:spPr>
        <p:txBody>
          <a:bodyPr wrap="square" rtlCol="0">
            <a:spAutoFit/>
          </a:bodyPr>
          <a:lstStyle/>
          <a:p>
            <a:r>
              <a:rPr lang="en-US" sz="3600" dirty="0">
                <a:solidFill>
                  <a:schemeClr val="bg1">
                    <a:lumMod val="75000"/>
                  </a:schemeClr>
                </a:solidFill>
              </a:rPr>
              <a:t>So the first two guys pulled up and they reeked of cigarette smoke the moment they walked in the door. They were late, they weren't organized, and they weren't in uniform. I didn't have a good feeling about them.</a:t>
            </a:r>
          </a:p>
          <a:p>
            <a:r>
              <a:rPr lang="en-US" sz="3600" dirty="0"/>
              <a:t> </a:t>
            </a:r>
          </a:p>
          <a:p>
            <a:r>
              <a:rPr lang="en-US" sz="3600" dirty="0"/>
              <a:t>But then the third guy walks in, Jim </a:t>
            </a:r>
            <a:r>
              <a:rPr lang="en-US" sz="3600" dirty="0" err="1"/>
              <a:t>Bodin</a:t>
            </a:r>
            <a:r>
              <a:rPr lang="en-US" sz="3600" dirty="0"/>
              <a:t>. He's uniformed. His estimating system is on an iPad, and he's got a shiny van outside that says, "One Day Painting." I thought, "Okay, this is good." </a:t>
            </a:r>
          </a:p>
        </p:txBody>
      </p:sp>
    </p:spTree>
    <p:extLst>
      <p:ext uri="{BB962C8B-B14F-4D97-AF65-F5344CB8AC3E}">
        <p14:creationId xmlns:p14="http://schemas.microsoft.com/office/powerpoint/2010/main" val="7520147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3416320"/>
          </a:xfrm>
          <a:prstGeom prst="rect">
            <a:avLst/>
          </a:prstGeom>
          <a:noFill/>
        </p:spPr>
        <p:txBody>
          <a:bodyPr wrap="square" rtlCol="0">
            <a:spAutoFit/>
          </a:bodyPr>
          <a:lstStyle/>
          <a:p>
            <a:r>
              <a:rPr lang="en-US" sz="3600" dirty="0"/>
              <a:t>Jim said, "My prices are going to be the same as everyone else's, and my quality is going to be excellent. The kicker is that when we agree on a painting day, I'll have your house done in a day." </a:t>
            </a:r>
          </a:p>
          <a:p>
            <a:r>
              <a:rPr lang="en-US" sz="3600" dirty="0"/>
              <a:t> </a:t>
            </a:r>
          </a:p>
        </p:txBody>
      </p:sp>
    </p:spTree>
    <p:extLst>
      <p:ext uri="{BB962C8B-B14F-4D97-AF65-F5344CB8AC3E}">
        <p14:creationId xmlns:p14="http://schemas.microsoft.com/office/powerpoint/2010/main" val="1559801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0" y="423231"/>
            <a:ext cx="8840761" cy="5940088"/>
          </a:xfrm>
          <a:prstGeom prst="rect">
            <a:avLst/>
          </a:prstGeom>
          <a:noFill/>
        </p:spPr>
        <p:txBody>
          <a:bodyPr wrap="square" rtlCol="0">
            <a:spAutoFit/>
          </a:bodyPr>
          <a:lstStyle/>
          <a:p>
            <a:pPr algn="ctr"/>
            <a:r>
              <a:rPr lang="en-US" sz="4400" dirty="0">
                <a:latin typeface="Arial Rounded MT Bold" charset="0"/>
                <a:ea typeface="Arial Rounded MT Bold" charset="0"/>
                <a:cs typeface="Arial Rounded MT Bold" charset="0"/>
              </a:rPr>
              <a:t>“The important </a:t>
            </a:r>
            <a:endParaRPr lang="en-US" sz="4400" dirty="0" smtClean="0">
              <a:latin typeface="Arial Rounded MT Bold" charset="0"/>
              <a:ea typeface="Arial Rounded MT Bold" charset="0"/>
              <a:cs typeface="Arial Rounded MT Bold" charset="0"/>
            </a:endParaRPr>
          </a:p>
          <a:p>
            <a:pPr algn="ctr"/>
            <a:r>
              <a:rPr lang="en-US" sz="4400" dirty="0" smtClean="0">
                <a:latin typeface="Arial Rounded MT Bold" charset="0"/>
                <a:ea typeface="Arial Rounded MT Bold" charset="0"/>
                <a:cs typeface="Arial Rounded MT Bold" charset="0"/>
              </a:rPr>
              <a:t>thing </a:t>
            </a:r>
            <a:r>
              <a:rPr lang="en-US" sz="4400" dirty="0">
                <a:latin typeface="Arial Rounded MT Bold" charset="0"/>
                <a:ea typeface="Arial Rounded MT Bold" charset="0"/>
                <a:cs typeface="Arial Rounded MT Bold" charset="0"/>
              </a:rPr>
              <a:t>in writing </a:t>
            </a:r>
            <a:endParaRPr lang="en-US" sz="4400" dirty="0" smtClean="0">
              <a:latin typeface="Arial Rounded MT Bold" charset="0"/>
              <a:ea typeface="Arial Rounded MT Bold" charset="0"/>
              <a:cs typeface="Arial Rounded MT Bold" charset="0"/>
            </a:endParaRPr>
          </a:p>
          <a:p>
            <a:pPr algn="ctr"/>
            <a:r>
              <a:rPr lang="en-US" sz="4400" dirty="0" smtClean="0">
                <a:latin typeface="Arial Rounded MT Bold" charset="0"/>
                <a:ea typeface="Arial Rounded MT Bold" charset="0"/>
                <a:cs typeface="Arial Rounded MT Bold" charset="0"/>
              </a:rPr>
              <a:t>is </a:t>
            </a:r>
            <a:r>
              <a:rPr lang="en-US" sz="4400" dirty="0">
                <a:latin typeface="Arial Rounded MT Bold" charset="0"/>
                <a:ea typeface="Arial Rounded MT Bold" charset="0"/>
                <a:cs typeface="Arial Rounded MT Bold" charset="0"/>
              </a:rPr>
              <a:t>the capacity </a:t>
            </a:r>
            <a:endParaRPr lang="en-US" sz="4400" dirty="0" smtClean="0">
              <a:latin typeface="Arial Rounded MT Bold" charset="0"/>
              <a:ea typeface="Arial Rounded MT Bold" charset="0"/>
              <a:cs typeface="Arial Rounded MT Bold" charset="0"/>
            </a:endParaRPr>
          </a:p>
          <a:p>
            <a:pPr algn="ctr"/>
            <a:r>
              <a:rPr lang="en-US" sz="4400" dirty="0" smtClean="0">
                <a:latin typeface="Arial Rounded MT Bold" charset="0"/>
                <a:ea typeface="Arial Rounded MT Bold" charset="0"/>
                <a:cs typeface="Arial Rounded MT Bold" charset="0"/>
              </a:rPr>
              <a:t>to </a:t>
            </a:r>
            <a:r>
              <a:rPr lang="en-US" sz="4400" dirty="0">
                <a:latin typeface="Arial Rounded MT Bold" charset="0"/>
                <a:ea typeface="Arial Rounded MT Bold" charset="0"/>
                <a:cs typeface="Arial Rounded MT Bold" charset="0"/>
              </a:rPr>
              <a:t>astonish. </a:t>
            </a:r>
            <a:endParaRPr lang="en-US" sz="4400" dirty="0" smtClean="0">
              <a:latin typeface="Arial Rounded MT Bold" charset="0"/>
              <a:ea typeface="Arial Rounded MT Bold" charset="0"/>
              <a:cs typeface="Arial Rounded MT Bold" charset="0"/>
            </a:endParaRPr>
          </a:p>
          <a:p>
            <a:pPr algn="ctr"/>
            <a:endParaRPr lang="en-US" sz="1400" dirty="0">
              <a:latin typeface="Arial Rounded MT Bold" charset="0"/>
              <a:ea typeface="Arial Rounded MT Bold" charset="0"/>
              <a:cs typeface="Arial Rounded MT Bold" charset="0"/>
            </a:endParaRPr>
          </a:p>
          <a:p>
            <a:pPr algn="ctr"/>
            <a:r>
              <a:rPr lang="en-US" sz="4400" dirty="0" smtClean="0">
                <a:latin typeface="Arial Rounded MT Bold" charset="0"/>
                <a:ea typeface="Arial Rounded MT Bold" charset="0"/>
                <a:cs typeface="Arial Rounded MT Bold" charset="0"/>
              </a:rPr>
              <a:t>Not </a:t>
            </a:r>
            <a:r>
              <a:rPr lang="en-US" sz="4400" dirty="0">
                <a:latin typeface="Arial Rounded MT Bold" charset="0"/>
                <a:ea typeface="Arial Rounded MT Bold" charset="0"/>
                <a:cs typeface="Arial Rounded MT Bold" charset="0"/>
              </a:rPr>
              <a:t>shock </a:t>
            </a:r>
            <a:endParaRPr lang="en-US" sz="4400" dirty="0" smtClean="0">
              <a:latin typeface="Arial Rounded MT Bold" charset="0"/>
              <a:ea typeface="Arial Rounded MT Bold" charset="0"/>
              <a:cs typeface="Arial Rounded MT Bold" charset="0"/>
            </a:endParaRPr>
          </a:p>
          <a:p>
            <a:pPr algn="ctr"/>
            <a:r>
              <a:rPr lang="en-US" sz="4400" dirty="0" smtClean="0">
                <a:latin typeface="Arial Rounded MT Bold" charset="0"/>
                <a:ea typeface="Arial Rounded MT Bold" charset="0"/>
                <a:cs typeface="Arial Rounded MT Bold" charset="0"/>
              </a:rPr>
              <a:t>– </a:t>
            </a:r>
            <a:r>
              <a:rPr lang="en-US" sz="4400" dirty="0">
                <a:latin typeface="Arial Rounded MT Bold" charset="0"/>
                <a:ea typeface="Arial Rounded MT Bold" charset="0"/>
                <a:cs typeface="Arial Rounded MT Bold" charset="0"/>
              </a:rPr>
              <a:t>shock is </a:t>
            </a:r>
            <a:r>
              <a:rPr lang="en-US" sz="4400" dirty="0" smtClean="0">
                <a:latin typeface="Arial Rounded MT Bold" charset="0"/>
                <a:ea typeface="Arial Rounded MT Bold" charset="0"/>
                <a:cs typeface="Arial Rounded MT Bold" charset="0"/>
              </a:rPr>
              <a:t>a worn-out </a:t>
            </a:r>
            <a:r>
              <a:rPr lang="en-US" sz="4400" dirty="0">
                <a:latin typeface="Arial Rounded MT Bold" charset="0"/>
                <a:ea typeface="Arial Rounded MT Bold" charset="0"/>
                <a:cs typeface="Arial Rounded MT Bold" charset="0"/>
              </a:rPr>
              <a:t>word – </a:t>
            </a:r>
            <a:endParaRPr lang="en-US" sz="4400" dirty="0" smtClean="0">
              <a:latin typeface="Arial Rounded MT Bold" charset="0"/>
              <a:ea typeface="Arial Rounded MT Bold" charset="0"/>
              <a:cs typeface="Arial Rounded MT Bold" charset="0"/>
            </a:endParaRPr>
          </a:p>
          <a:p>
            <a:pPr algn="ctr"/>
            <a:r>
              <a:rPr lang="en-US" sz="4400" dirty="0" smtClean="0">
                <a:latin typeface="Arial Rounded MT Bold" charset="0"/>
                <a:ea typeface="Arial Rounded MT Bold" charset="0"/>
                <a:cs typeface="Arial Rounded MT Bold" charset="0"/>
              </a:rPr>
              <a:t>but </a:t>
            </a:r>
            <a:r>
              <a:rPr lang="en-US" sz="4400" dirty="0">
                <a:latin typeface="Arial Rounded MT Bold" charset="0"/>
                <a:ea typeface="Arial Rounded MT Bold" charset="0"/>
                <a:cs typeface="Arial Rounded MT Bold" charset="0"/>
              </a:rPr>
              <a:t>astonish</a:t>
            </a:r>
            <a:r>
              <a:rPr lang="en-US" sz="4400" dirty="0" smtClean="0">
                <a:latin typeface="Arial Rounded MT Bold" charset="0"/>
                <a:ea typeface="Arial Rounded MT Bold" charset="0"/>
                <a:cs typeface="Arial Rounded MT Bold" charset="0"/>
              </a:rPr>
              <a:t>.”</a:t>
            </a:r>
            <a:endParaRPr lang="en-US" sz="4400" dirty="0">
              <a:latin typeface="Arial Rounded MT Bold" charset="0"/>
              <a:ea typeface="Arial Rounded MT Bold" charset="0"/>
              <a:cs typeface="Arial Rounded MT Bold" charset="0"/>
            </a:endParaRPr>
          </a:p>
          <a:p>
            <a:pPr algn="ctr"/>
            <a:endParaRPr lang="en-US" sz="1400" dirty="0" smtClean="0">
              <a:latin typeface="Arial Rounded MT Bold" charset="0"/>
              <a:ea typeface="Arial Rounded MT Bold" charset="0"/>
              <a:cs typeface="Arial Rounded MT Bold" charset="0"/>
            </a:endParaRPr>
          </a:p>
          <a:p>
            <a:pPr algn="ctr"/>
            <a:r>
              <a:rPr lang="en-US" sz="4400" dirty="0" smtClean="0">
                <a:latin typeface="Arial Rounded MT Bold" charset="0"/>
                <a:ea typeface="Arial Rounded MT Bold" charset="0"/>
                <a:cs typeface="Arial Rounded MT Bold" charset="0"/>
              </a:rPr>
              <a:t>– </a:t>
            </a:r>
            <a:r>
              <a:rPr lang="en-US" sz="4400" dirty="0">
                <a:latin typeface="Arial Rounded MT Bold" charset="0"/>
                <a:ea typeface="Arial Rounded MT Bold" charset="0"/>
                <a:cs typeface="Arial Rounded MT Bold" charset="0"/>
              </a:rPr>
              <a:t>Terry Southern</a:t>
            </a:r>
          </a:p>
        </p:txBody>
      </p:sp>
    </p:spTree>
    <p:extLst>
      <p:ext uri="{BB962C8B-B14F-4D97-AF65-F5344CB8AC3E}">
        <p14:creationId xmlns:p14="http://schemas.microsoft.com/office/powerpoint/2010/main" val="19618303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6186309"/>
          </a:xfrm>
          <a:prstGeom prst="rect">
            <a:avLst/>
          </a:prstGeom>
          <a:noFill/>
        </p:spPr>
        <p:txBody>
          <a:bodyPr wrap="square" rtlCol="0">
            <a:spAutoFit/>
          </a:bodyPr>
          <a:lstStyle/>
          <a:p>
            <a:r>
              <a:rPr lang="en-US" sz="3600" dirty="0">
                <a:solidFill>
                  <a:schemeClr val="bg1">
                    <a:lumMod val="75000"/>
                  </a:schemeClr>
                </a:solidFill>
              </a:rPr>
              <a:t>Jim said, "My prices are going to be the same as everyone else's, and my quality is going to be excellent. The kicker is that when we agree on a painting day, I'll have your house done in a day." </a:t>
            </a:r>
          </a:p>
          <a:p>
            <a:r>
              <a:rPr lang="en-US" sz="3600" dirty="0"/>
              <a:t> </a:t>
            </a:r>
          </a:p>
          <a:p>
            <a:r>
              <a:rPr lang="en-US" sz="3600" dirty="0"/>
              <a:t>I said to him, "Are you kidding me?" </a:t>
            </a:r>
          </a:p>
          <a:p>
            <a:r>
              <a:rPr lang="en-US" sz="3600" dirty="0"/>
              <a:t> </a:t>
            </a:r>
          </a:p>
          <a:p>
            <a:r>
              <a:rPr lang="en-US" sz="3600" dirty="0"/>
              <a:t>He said, "Look at the van outside. </a:t>
            </a:r>
            <a:endParaRPr lang="en-US" sz="3600" dirty="0" smtClean="0"/>
          </a:p>
          <a:p>
            <a:r>
              <a:rPr lang="en-US" sz="3600" dirty="0" smtClean="0"/>
              <a:t>One </a:t>
            </a:r>
            <a:r>
              <a:rPr lang="en-US" sz="3600" dirty="0"/>
              <a:t>Day Painting. It's what we do." </a:t>
            </a:r>
          </a:p>
          <a:p>
            <a:r>
              <a:rPr lang="en-US" sz="3600" dirty="0"/>
              <a:t> </a:t>
            </a:r>
          </a:p>
        </p:txBody>
      </p:sp>
    </p:spTree>
    <p:extLst>
      <p:ext uri="{BB962C8B-B14F-4D97-AF65-F5344CB8AC3E}">
        <p14:creationId xmlns:p14="http://schemas.microsoft.com/office/powerpoint/2010/main" val="2949075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2862322"/>
          </a:xfrm>
          <a:prstGeom prst="rect">
            <a:avLst/>
          </a:prstGeom>
          <a:noFill/>
        </p:spPr>
        <p:txBody>
          <a:bodyPr wrap="square" rtlCol="0">
            <a:spAutoFit/>
          </a:bodyPr>
          <a:lstStyle/>
          <a:p>
            <a:r>
              <a:rPr lang="en-US" sz="3600" dirty="0"/>
              <a:t>"I don't know how that's possible, but okay," and we shook hands. But I was thinking in my mind, "Even if it takes 2 days, it's a whole lot faster than 2 weeks."</a:t>
            </a:r>
          </a:p>
          <a:p>
            <a:r>
              <a:rPr lang="en-US" sz="3600" dirty="0"/>
              <a:t> </a:t>
            </a:r>
          </a:p>
        </p:txBody>
      </p:sp>
    </p:spTree>
    <p:extLst>
      <p:ext uri="{BB962C8B-B14F-4D97-AF65-F5344CB8AC3E}">
        <p14:creationId xmlns:p14="http://schemas.microsoft.com/office/powerpoint/2010/main" val="12441415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6740307"/>
          </a:xfrm>
          <a:prstGeom prst="rect">
            <a:avLst/>
          </a:prstGeom>
          <a:noFill/>
        </p:spPr>
        <p:txBody>
          <a:bodyPr wrap="square" rtlCol="0">
            <a:spAutoFit/>
          </a:bodyPr>
          <a:lstStyle/>
          <a:p>
            <a:r>
              <a:rPr lang="en-US" sz="3600" dirty="0">
                <a:solidFill>
                  <a:schemeClr val="bg1">
                    <a:lumMod val="75000"/>
                  </a:schemeClr>
                </a:solidFill>
              </a:rPr>
              <a:t>"I don't know how that's possible, but okay," and we shook hands. But I was thinking in my mind, "Even if it takes 2 days, it's a whole lot faster than 2 weeks."</a:t>
            </a:r>
          </a:p>
          <a:p>
            <a:r>
              <a:rPr lang="en-US" sz="3600" dirty="0"/>
              <a:t> </a:t>
            </a:r>
          </a:p>
          <a:p>
            <a:r>
              <a:rPr lang="en-US" sz="3600" dirty="0"/>
              <a:t>I booked the painting day and came home at 6:30 that evening. Floor to ceiling, the walls were perfect, as were all the moldings and trim. And the kitchen needed 3 coats because of the dark color that had previously been there. It, too, was immaculate. The job was perfect. I was blown away</a:t>
            </a:r>
            <a:r>
              <a:rPr lang="en-US" sz="3600" dirty="0" smtClean="0"/>
              <a:t>.</a:t>
            </a:r>
            <a:endParaRPr lang="en-US" sz="3600" dirty="0"/>
          </a:p>
        </p:txBody>
      </p:sp>
    </p:spTree>
    <p:extLst>
      <p:ext uri="{BB962C8B-B14F-4D97-AF65-F5344CB8AC3E}">
        <p14:creationId xmlns:p14="http://schemas.microsoft.com/office/powerpoint/2010/main" val="16161872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2308324"/>
          </a:xfrm>
          <a:prstGeom prst="rect">
            <a:avLst/>
          </a:prstGeom>
          <a:noFill/>
        </p:spPr>
        <p:txBody>
          <a:bodyPr wrap="square" rtlCol="0">
            <a:spAutoFit/>
          </a:bodyPr>
          <a:lstStyle/>
          <a:p>
            <a:r>
              <a:rPr lang="en-US" sz="3600" dirty="0"/>
              <a:t>I called Jim, "Thank you! Unbelievable! Great service! Have you ever looked at franchising your business?" </a:t>
            </a:r>
          </a:p>
          <a:p>
            <a:r>
              <a:rPr lang="en-US" sz="3600" dirty="0"/>
              <a:t>   </a:t>
            </a:r>
          </a:p>
        </p:txBody>
      </p:sp>
    </p:spTree>
    <p:extLst>
      <p:ext uri="{BB962C8B-B14F-4D97-AF65-F5344CB8AC3E}">
        <p14:creationId xmlns:p14="http://schemas.microsoft.com/office/powerpoint/2010/main" val="2386423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6186309"/>
          </a:xfrm>
          <a:prstGeom prst="rect">
            <a:avLst/>
          </a:prstGeom>
          <a:noFill/>
        </p:spPr>
        <p:txBody>
          <a:bodyPr wrap="square" rtlCol="0">
            <a:spAutoFit/>
          </a:bodyPr>
          <a:lstStyle/>
          <a:p>
            <a:r>
              <a:rPr lang="en-US" sz="3600" dirty="0">
                <a:solidFill>
                  <a:schemeClr val="bg1">
                    <a:lumMod val="75000"/>
                  </a:schemeClr>
                </a:solidFill>
              </a:rPr>
              <a:t>I called Jim, "Thank you! Unbelievable! Great service! Have you ever looked at franchising your business?" </a:t>
            </a:r>
          </a:p>
          <a:p>
            <a:r>
              <a:rPr lang="en-US" sz="3600" dirty="0"/>
              <a:t>   </a:t>
            </a:r>
          </a:p>
          <a:p>
            <a:r>
              <a:rPr lang="en-US" sz="3600" dirty="0" smtClean="0"/>
              <a:t>Shortly after that, I </a:t>
            </a:r>
            <a:r>
              <a:rPr lang="en-US" sz="3600" dirty="0"/>
              <a:t>was in Florence, Italy, with my family. We were walking along </a:t>
            </a:r>
            <a:r>
              <a:rPr lang="en-US" sz="3600" dirty="0" smtClean="0"/>
              <a:t>when </a:t>
            </a:r>
            <a:r>
              <a:rPr lang="en-US" sz="3600" dirty="0"/>
              <a:t>we saw this wonderful little gelato shop with 50 flavors. One of them had a smiley face on top made from half a lime and a couple of little pieces, so I said, "I want that flavor. It's smiling at me. It's talking to me</a:t>
            </a:r>
            <a:r>
              <a:rPr lang="en-US" sz="3600" dirty="0" smtClean="0"/>
              <a:t>."</a:t>
            </a:r>
            <a:endParaRPr lang="en-US" sz="3600" dirty="0"/>
          </a:p>
        </p:txBody>
      </p:sp>
    </p:spTree>
    <p:extLst>
      <p:ext uri="{BB962C8B-B14F-4D97-AF65-F5344CB8AC3E}">
        <p14:creationId xmlns:p14="http://schemas.microsoft.com/office/powerpoint/2010/main" val="5375249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4247317"/>
          </a:xfrm>
          <a:prstGeom prst="rect">
            <a:avLst/>
          </a:prstGeom>
          <a:noFill/>
        </p:spPr>
        <p:txBody>
          <a:bodyPr wrap="square" rtlCol="0">
            <a:spAutoFit/>
          </a:bodyPr>
          <a:lstStyle/>
          <a:p>
            <a:r>
              <a:rPr lang="en-US" sz="3600" dirty="0"/>
              <a:t>I took a photo of that gelato and sent it to </a:t>
            </a:r>
            <a:endParaRPr lang="en-US" sz="3600" dirty="0" smtClean="0"/>
          </a:p>
          <a:p>
            <a:r>
              <a:rPr lang="en-US" sz="3600" dirty="0" smtClean="0"/>
              <a:t>our </a:t>
            </a:r>
            <a:r>
              <a:rPr lang="en-US" sz="3600" dirty="0"/>
              <a:t>logo designer with a text message, </a:t>
            </a:r>
            <a:r>
              <a:rPr lang="en-US" sz="3600" dirty="0" smtClean="0"/>
              <a:t/>
            </a:r>
            <a:br>
              <a:rPr lang="en-US" sz="3600" dirty="0" smtClean="0"/>
            </a:br>
            <a:r>
              <a:rPr lang="en-US" sz="3600" dirty="0" smtClean="0"/>
              <a:t>"</a:t>
            </a:r>
            <a:r>
              <a:rPr lang="en-US" sz="3600" dirty="0"/>
              <a:t>Capture this magic for Wow 1-Day Painting</a:t>
            </a:r>
            <a:r>
              <a:rPr lang="en-US" sz="3600" dirty="0" smtClean="0"/>
              <a:t>.”</a:t>
            </a:r>
          </a:p>
          <a:p>
            <a:endParaRPr lang="en-US" dirty="0" smtClean="0"/>
          </a:p>
          <a:p>
            <a:endParaRPr lang="en-US" sz="3600" dirty="0" smtClean="0"/>
          </a:p>
          <a:p>
            <a:endParaRPr lang="en-US" sz="3600" dirty="0"/>
          </a:p>
          <a:p>
            <a:endParaRPr lang="en-US" sz="3600" dirty="0" smtClean="0"/>
          </a:p>
          <a:p>
            <a:endParaRPr lang="en-US" sz="3600" dirty="0"/>
          </a:p>
        </p:txBody>
      </p:sp>
    </p:spTree>
    <p:extLst>
      <p:ext uri="{BB962C8B-B14F-4D97-AF65-F5344CB8AC3E}">
        <p14:creationId xmlns:p14="http://schemas.microsoft.com/office/powerpoint/2010/main" val="15102091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51114"/>
            <a:ext cx="8840761" cy="5909310"/>
          </a:xfrm>
          <a:prstGeom prst="rect">
            <a:avLst/>
          </a:prstGeom>
          <a:noFill/>
        </p:spPr>
        <p:txBody>
          <a:bodyPr wrap="square" rtlCol="0">
            <a:spAutoFit/>
          </a:bodyPr>
          <a:lstStyle/>
          <a:p>
            <a:r>
              <a:rPr lang="en-US" sz="3600" dirty="0">
                <a:solidFill>
                  <a:schemeClr val="bg1">
                    <a:lumMod val="75000"/>
                  </a:schemeClr>
                </a:solidFill>
              </a:rPr>
              <a:t>I took a photo of that gelato and sent it to </a:t>
            </a:r>
            <a:endParaRPr lang="en-US" sz="3600" dirty="0" smtClean="0">
              <a:solidFill>
                <a:schemeClr val="bg1">
                  <a:lumMod val="75000"/>
                </a:schemeClr>
              </a:solidFill>
            </a:endParaRPr>
          </a:p>
          <a:p>
            <a:r>
              <a:rPr lang="en-US" sz="3600" dirty="0" smtClean="0">
                <a:solidFill>
                  <a:schemeClr val="bg1">
                    <a:lumMod val="75000"/>
                  </a:schemeClr>
                </a:solidFill>
              </a:rPr>
              <a:t>our </a:t>
            </a:r>
            <a:r>
              <a:rPr lang="en-US" sz="3600" dirty="0">
                <a:solidFill>
                  <a:schemeClr val="bg1">
                    <a:lumMod val="75000"/>
                  </a:schemeClr>
                </a:solidFill>
              </a:rPr>
              <a:t>logo designer with a text message, </a:t>
            </a:r>
            <a:r>
              <a:rPr lang="en-US" sz="3600" dirty="0" smtClean="0">
                <a:solidFill>
                  <a:schemeClr val="bg1">
                    <a:lumMod val="75000"/>
                  </a:schemeClr>
                </a:solidFill>
              </a:rPr>
              <a:t/>
            </a:r>
            <a:br>
              <a:rPr lang="en-US" sz="3600" dirty="0" smtClean="0">
                <a:solidFill>
                  <a:schemeClr val="bg1">
                    <a:lumMod val="75000"/>
                  </a:schemeClr>
                </a:solidFill>
              </a:rPr>
            </a:br>
            <a:r>
              <a:rPr lang="en-US" sz="3600" dirty="0" smtClean="0">
                <a:solidFill>
                  <a:schemeClr val="bg1">
                    <a:lumMod val="75000"/>
                  </a:schemeClr>
                </a:solidFill>
              </a:rPr>
              <a:t>"</a:t>
            </a:r>
            <a:r>
              <a:rPr lang="en-US" sz="3600" dirty="0">
                <a:solidFill>
                  <a:schemeClr val="bg1">
                    <a:lumMod val="75000"/>
                  </a:schemeClr>
                </a:solidFill>
              </a:rPr>
              <a:t>Capture this magic for Wow 1-Day Painting</a:t>
            </a:r>
            <a:r>
              <a:rPr lang="en-US" sz="3600" dirty="0" smtClean="0">
                <a:solidFill>
                  <a:schemeClr val="bg1">
                    <a:lumMod val="75000"/>
                  </a:schemeClr>
                </a:solidFill>
              </a:rPr>
              <a:t>.”</a:t>
            </a:r>
          </a:p>
          <a:p>
            <a:endParaRPr lang="en-US" dirty="0" smtClean="0"/>
          </a:p>
          <a:p>
            <a:endParaRPr lang="en-US" sz="3600" dirty="0" smtClean="0"/>
          </a:p>
          <a:p>
            <a:endParaRPr lang="en-US" sz="3600" dirty="0"/>
          </a:p>
          <a:p>
            <a:endParaRPr lang="en-US" sz="3600" dirty="0" smtClean="0"/>
          </a:p>
          <a:p>
            <a:r>
              <a:rPr lang="en-US" sz="3600" dirty="0" smtClean="0"/>
              <a:t>You wake up and your house is one color,</a:t>
            </a:r>
            <a:br>
              <a:rPr lang="en-US" sz="3600" dirty="0" smtClean="0"/>
            </a:br>
            <a:r>
              <a:rPr lang="en-US" sz="3600" dirty="0" smtClean="0"/>
              <a:t>you got to bed and it’s another.</a:t>
            </a:r>
          </a:p>
          <a:p>
            <a:r>
              <a:rPr lang="en-US" sz="3600" dirty="0" smtClean="0"/>
              <a:t>WOW 1-Day Painting is happy magic.</a:t>
            </a:r>
            <a:endParaRPr lang="en-US" sz="3600" dirty="0"/>
          </a:p>
          <a:p>
            <a:endParaRPr lang="en-US" sz="3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523" y="1764986"/>
            <a:ext cx="5080000" cy="2032000"/>
          </a:xfrm>
          <a:prstGeom prst="rect">
            <a:avLst/>
          </a:prstGeom>
        </p:spPr>
      </p:pic>
    </p:spTree>
    <p:extLst>
      <p:ext uri="{BB962C8B-B14F-4D97-AF65-F5344CB8AC3E}">
        <p14:creationId xmlns:p14="http://schemas.microsoft.com/office/powerpoint/2010/main" val="19815952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1314245"/>
            <a:ext cx="8890000" cy="5219700"/>
          </a:xfrm>
          <a:prstGeom prst="rect">
            <a:avLst/>
          </a:prstGeom>
        </p:spPr>
      </p:pic>
    </p:spTree>
    <p:extLst>
      <p:ext uri="{BB962C8B-B14F-4D97-AF65-F5344CB8AC3E}">
        <p14:creationId xmlns:p14="http://schemas.microsoft.com/office/powerpoint/2010/main" val="19397844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52" y="1415845"/>
            <a:ext cx="8984548" cy="4704309"/>
          </a:xfrm>
          <a:prstGeom prst="rect">
            <a:avLst/>
          </a:prstGeom>
        </p:spPr>
      </p:pic>
    </p:spTree>
    <p:extLst>
      <p:ext uri="{BB962C8B-B14F-4D97-AF65-F5344CB8AC3E}">
        <p14:creationId xmlns:p14="http://schemas.microsoft.com/office/powerpoint/2010/main" val="8738832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040" y="25436"/>
            <a:ext cx="8623241" cy="2585323"/>
          </a:xfrm>
          <a:prstGeom prst="rect">
            <a:avLst/>
          </a:prstGeom>
          <a:noFill/>
        </p:spPr>
        <p:txBody>
          <a:bodyPr wrap="square" rtlCol="0">
            <a:spAutoFit/>
          </a:bodyPr>
          <a:lstStyle/>
          <a:p>
            <a:r>
              <a:rPr lang="en-US" sz="3600" dirty="0"/>
              <a:t>Rain was gushing down the side of the house so that every time you walked outside you got soaking wet. My wife, Lara, said, "You've got to get those gutters cleaned." </a:t>
            </a:r>
          </a:p>
          <a:p>
            <a:endParaRPr lang="en-US" dirty="0"/>
          </a:p>
        </p:txBody>
      </p:sp>
    </p:spTree>
    <p:extLst>
      <p:ext uri="{BB962C8B-B14F-4D97-AF65-F5344CB8AC3E}">
        <p14:creationId xmlns:p14="http://schemas.microsoft.com/office/powerpoint/2010/main" val="1778962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0" y="2160561"/>
            <a:ext cx="8840761" cy="2554545"/>
          </a:xfrm>
          <a:prstGeom prst="rect">
            <a:avLst/>
          </a:prstGeom>
          <a:noFill/>
        </p:spPr>
        <p:txBody>
          <a:bodyPr wrap="square" rtlCol="0">
            <a:spAutoFit/>
          </a:bodyPr>
          <a:lstStyle/>
          <a:p>
            <a:pPr algn="ctr"/>
            <a:r>
              <a:rPr lang="en-US" sz="8000" dirty="0" smtClean="0">
                <a:solidFill>
                  <a:srgbClr val="FF0000"/>
                </a:solidFill>
                <a:latin typeface="Arial Rounded MT Bold"/>
                <a:cs typeface="Arial Rounded MT Bold"/>
              </a:rPr>
              <a:t>What is Your </a:t>
            </a:r>
            <a:br>
              <a:rPr lang="en-US" sz="8000" dirty="0" smtClean="0">
                <a:solidFill>
                  <a:srgbClr val="FF0000"/>
                </a:solidFill>
                <a:latin typeface="Arial Rounded MT Bold"/>
                <a:cs typeface="Arial Rounded MT Bold"/>
              </a:rPr>
            </a:br>
            <a:r>
              <a:rPr lang="en-US" sz="8000" dirty="0" smtClean="0">
                <a:solidFill>
                  <a:srgbClr val="FF0000"/>
                </a:solidFill>
                <a:latin typeface="Arial Rounded MT Bold"/>
                <a:cs typeface="Arial Rounded MT Bold"/>
              </a:rPr>
              <a:t>Origin Story?</a:t>
            </a:r>
            <a:endParaRPr lang="en-US" sz="8000" dirty="0">
              <a:latin typeface="Arial Rounded MT Bold"/>
              <a:cs typeface="Arial Rounded MT Bold"/>
            </a:endParaRPr>
          </a:p>
        </p:txBody>
      </p:sp>
    </p:spTree>
    <p:extLst>
      <p:ext uri="{BB962C8B-B14F-4D97-AF65-F5344CB8AC3E}">
        <p14:creationId xmlns:p14="http://schemas.microsoft.com/office/powerpoint/2010/main" val="1027953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040" y="25436"/>
            <a:ext cx="8623241" cy="6463308"/>
          </a:xfrm>
          <a:prstGeom prst="rect">
            <a:avLst/>
          </a:prstGeom>
          <a:noFill/>
        </p:spPr>
        <p:txBody>
          <a:bodyPr wrap="square" rtlCol="0">
            <a:spAutoFit/>
          </a:bodyPr>
          <a:lstStyle/>
          <a:p>
            <a:r>
              <a:rPr lang="en-US" sz="3600" dirty="0">
                <a:solidFill>
                  <a:schemeClr val="bg1">
                    <a:lumMod val="75000"/>
                  </a:schemeClr>
                </a:solidFill>
              </a:rPr>
              <a:t>Rain was gushing down the side of the house so that every time you walked outside you got soaking wet. My wife, Lara, said, "You've got to get those gutters cleaned." </a:t>
            </a:r>
          </a:p>
          <a:p>
            <a:endParaRPr lang="en-US" dirty="0"/>
          </a:p>
          <a:p>
            <a:r>
              <a:rPr lang="en-US" sz="3600" dirty="0" smtClean="0"/>
              <a:t>So </a:t>
            </a:r>
            <a:r>
              <a:rPr lang="en-US" sz="3600" dirty="0"/>
              <a:t>I went online and began calling people who said they cleaned gutters, but they weren't returning my phone calls. I'm leaving messages. I'm sending emails. But not a single person got back to me. Zero. I literally got no response from any of the companies on Google or Craig's List. </a:t>
            </a:r>
          </a:p>
        </p:txBody>
      </p:sp>
    </p:spTree>
    <p:extLst>
      <p:ext uri="{BB962C8B-B14F-4D97-AF65-F5344CB8AC3E}">
        <p14:creationId xmlns:p14="http://schemas.microsoft.com/office/powerpoint/2010/main" val="14201752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372" y="10687"/>
            <a:ext cx="8893628" cy="3416320"/>
          </a:xfrm>
          <a:prstGeom prst="rect">
            <a:avLst/>
          </a:prstGeom>
          <a:noFill/>
        </p:spPr>
        <p:txBody>
          <a:bodyPr wrap="square" rtlCol="0">
            <a:spAutoFit/>
          </a:bodyPr>
          <a:lstStyle/>
          <a:p>
            <a:r>
              <a:rPr lang="en-US" sz="3600" dirty="0"/>
              <a:t>I was telling my story to Lee Adler. </a:t>
            </a:r>
            <a:endParaRPr lang="en-US" sz="3600" dirty="0" smtClean="0"/>
          </a:p>
          <a:p>
            <a:r>
              <a:rPr lang="en-US" sz="3600" dirty="0" smtClean="0"/>
              <a:t>"</a:t>
            </a:r>
            <a:r>
              <a:rPr lang="en-US" sz="3600" dirty="0"/>
              <a:t>I can't find anyone to clean my gutters. </a:t>
            </a:r>
            <a:endParaRPr lang="en-US" sz="3600" dirty="0" smtClean="0"/>
          </a:p>
          <a:p>
            <a:r>
              <a:rPr lang="en-US" sz="3600" dirty="0" smtClean="0"/>
              <a:t>It's </a:t>
            </a:r>
            <a:r>
              <a:rPr lang="en-US" sz="3600" dirty="0"/>
              <a:t>driving me nuts."</a:t>
            </a:r>
          </a:p>
          <a:p>
            <a:endParaRPr lang="en-US" dirty="0" smtClean="0"/>
          </a:p>
          <a:p>
            <a:r>
              <a:rPr lang="en-US" sz="3600" dirty="0" smtClean="0"/>
              <a:t>Lee </a:t>
            </a:r>
            <a:r>
              <a:rPr lang="en-US" sz="3600" dirty="0"/>
              <a:t>said, "Call Igor. He's working with a guy named </a:t>
            </a:r>
            <a:r>
              <a:rPr lang="en-US" sz="3600" dirty="0" smtClean="0"/>
              <a:t>Dave at </a:t>
            </a:r>
            <a:r>
              <a:rPr lang="en-US" sz="3600" dirty="0"/>
              <a:t>a business called Shack Shine."</a:t>
            </a:r>
          </a:p>
          <a:p>
            <a:endParaRPr lang="en-US" dirty="0"/>
          </a:p>
        </p:txBody>
      </p:sp>
    </p:spTree>
    <p:extLst>
      <p:ext uri="{BB962C8B-B14F-4D97-AF65-F5344CB8AC3E}">
        <p14:creationId xmlns:p14="http://schemas.microsoft.com/office/powerpoint/2010/main" val="17476727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372" y="10687"/>
            <a:ext cx="8893628" cy="6463308"/>
          </a:xfrm>
          <a:prstGeom prst="rect">
            <a:avLst/>
          </a:prstGeom>
          <a:noFill/>
        </p:spPr>
        <p:txBody>
          <a:bodyPr wrap="square" rtlCol="0">
            <a:spAutoFit/>
          </a:bodyPr>
          <a:lstStyle/>
          <a:p>
            <a:r>
              <a:rPr lang="en-US" sz="3600" dirty="0">
                <a:solidFill>
                  <a:schemeClr val="bg1">
                    <a:lumMod val="75000"/>
                  </a:schemeClr>
                </a:solidFill>
              </a:rPr>
              <a:t>I was telling my story to Lee Adler. </a:t>
            </a:r>
            <a:endParaRPr lang="en-US" sz="3600" dirty="0" smtClean="0">
              <a:solidFill>
                <a:schemeClr val="bg1">
                  <a:lumMod val="75000"/>
                </a:schemeClr>
              </a:solidFill>
            </a:endParaRPr>
          </a:p>
          <a:p>
            <a:r>
              <a:rPr lang="en-US" sz="3600" dirty="0" smtClean="0">
                <a:solidFill>
                  <a:schemeClr val="bg1">
                    <a:lumMod val="75000"/>
                  </a:schemeClr>
                </a:solidFill>
              </a:rPr>
              <a:t>"</a:t>
            </a:r>
            <a:r>
              <a:rPr lang="en-US" sz="3600" dirty="0">
                <a:solidFill>
                  <a:schemeClr val="bg1">
                    <a:lumMod val="75000"/>
                  </a:schemeClr>
                </a:solidFill>
              </a:rPr>
              <a:t>I can't find anyone to clean my gutters. </a:t>
            </a:r>
            <a:endParaRPr lang="en-US" sz="3600" dirty="0" smtClean="0">
              <a:solidFill>
                <a:schemeClr val="bg1">
                  <a:lumMod val="75000"/>
                </a:schemeClr>
              </a:solidFill>
            </a:endParaRPr>
          </a:p>
          <a:p>
            <a:r>
              <a:rPr lang="en-US" sz="3600" dirty="0" smtClean="0">
                <a:solidFill>
                  <a:schemeClr val="bg1">
                    <a:lumMod val="75000"/>
                  </a:schemeClr>
                </a:solidFill>
              </a:rPr>
              <a:t>It's </a:t>
            </a:r>
            <a:r>
              <a:rPr lang="en-US" sz="3600" dirty="0">
                <a:solidFill>
                  <a:schemeClr val="bg1">
                    <a:lumMod val="75000"/>
                  </a:schemeClr>
                </a:solidFill>
              </a:rPr>
              <a:t>driving me nuts."</a:t>
            </a:r>
          </a:p>
          <a:p>
            <a:endParaRPr lang="en-US" dirty="0" smtClean="0">
              <a:solidFill>
                <a:schemeClr val="bg1">
                  <a:lumMod val="75000"/>
                </a:schemeClr>
              </a:solidFill>
            </a:endParaRPr>
          </a:p>
          <a:p>
            <a:r>
              <a:rPr lang="en-US" sz="3600" dirty="0" smtClean="0">
                <a:solidFill>
                  <a:schemeClr val="bg1">
                    <a:lumMod val="75000"/>
                  </a:schemeClr>
                </a:solidFill>
              </a:rPr>
              <a:t>Lee </a:t>
            </a:r>
            <a:r>
              <a:rPr lang="en-US" sz="3600" dirty="0">
                <a:solidFill>
                  <a:schemeClr val="bg1">
                    <a:lumMod val="75000"/>
                  </a:schemeClr>
                </a:solidFill>
              </a:rPr>
              <a:t>said, "Call Igor. He's working with a guy named </a:t>
            </a:r>
            <a:r>
              <a:rPr lang="en-US" sz="3600" dirty="0" smtClean="0">
                <a:solidFill>
                  <a:schemeClr val="bg1">
                    <a:lumMod val="75000"/>
                  </a:schemeClr>
                </a:solidFill>
              </a:rPr>
              <a:t>Dave at </a:t>
            </a:r>
            <a:r>
              <a:rPr lang="en-US" sz="3600" dirty="0">
                <a:solidFill>
                  <a:schemeClr val="bg1">
                    <a:lumMod val="75000"/>
                  </a:schemeClr>
                </a:solidFill>
              </a:rPr>
              <a:t>a business called Shack Shine."</a:t>
            </a:r>
          </a:p>
          <a:p>
            <a:endParaRPr lang="en-US" dirty="0"/>
          </a:p>
          <a:p>
            <a:r>
              <a:rPr lang="en-US" sz="3600" dirty="0" smtClean="0"/>
              <a:t>Shack </a:t>
            </a:r>
            <a:r>
              <a:rPr lang="en-US" sz="3600" dirty="0"/>
              <a:t>Shine cleaned my gutters and I was blown away by the service. It was thorough, </a:t>
            </a:r>
            <a:endParaRPr lang="en-US" sz="3600" dirty="0" smtClean="0"/>
          </a:p>
          <a:p>
            <a:r>
              <a:rPr lang="en-US" sz="3600" dirty="0" smtClean="0"/>
              <a:t>it </a:t>
            </a:r>
            <a:r>
              <a:rPr lang="en-US" sz="3600" dirty="0"/>
              <a:t>was quick, it was great. </a:t>
            </a:r>
            <a:endParaRPr lang="en-US" sz="3600" dirty="0" smtClean="0"/>
          </a:p>
          <a:p>
            <a:endParaRPr lang="en-US" dirty="0" smtClean="0"/>
          </a:p>
          <a:p>
            <a:r>
              <a:rPr lang="en-US" sz="3600" dirty="0" smtClean="0"/>
              <a:t>Dave </a:t>
            </a:r>
            <a:r>
              <a:rPr lang="en-US" sz="3600" dirty="0"/>
              <a:t>sent me an email and asked, </a:t>
            </a:r>
            <a:endParaRPr lang="en-US" sz="3600" dirty="0" smtClean="0"/>
          </a:p>
          <a:p>
            <a:r>
              <a:rPr lang="en-US" sz="3600" dirty="0" smtClean="0"/>
              <a:t>"</a:t>
            </a:r>
            <a:r>
              <a:rPr lang="en-US" sz="3600" dirty="0"/>
              <a:t>So, how was it</a:t>
            </a:r>
            <a:r>
              <a:rPr lang="en-US" sz="3600" dirty="0" smtClean="0"/>
              <a:t>?"</a:t>
            </a:r>
            <a:endParaRPr lang="en-US" sz="3600" dirty="0"/>
          </a:p>
        </p:txBody>
      </p:sp>
    </p:spTree>
    <p:extLst>
      <p:ext uri="{BB962C8B-B14F-4D97-AF65-F5344CB8AC3E}">
        <p14:creationId xmlns:p14="http://schemas.microsoft.com/office/powerpoint/2010/main" val="7027437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372" y="10687"/>
            <a:ext cx="8893628" cy="2831544"/>
          </a:xfrm>
          <a:prstGeom prst="rect">
            <a:avLst/>
          </a:prstGeom>
          <a:noFill/>
        </p:spPr>
        <p:txBody>
          <a:bodyPr wrap="square" rtlCol="0">
            <a:spAutoFit/>
          </a:bodyPr>
          <a:lstStyle/>
          <a:p>
            <a:r>
              <a:rPr lang="en-US" sz="3600" dirty="0"/>
              <a:t>I replied, "Awesome. It was completely awesome."</a:t>
            </a:r>
          </a:p>
          <a:p>
            <a:endParaRPr lang="en-US" sz="1600" dirty="0" smtClean="0"/>
          </a:p>
          <a:p>
            <a:r>
              <a:rPr lang="en-US" sz="3600" dirty="0" smtClean="0"/>
              <a:t>He </a:t>
            </a:r>
            <a:r>
              <a:rPr lang="en-US" sz="3600" dirty="0"/>
              <a:t>said, "I think Shack Shine should be </a:t>
            </a:r>
            <a:endParaRPr lang="en-US" sz="3600" dirty="0" smtClean="0"/>
          </a:p>
          <a:p>
            <a:r>
              <a:rPr lang="en-US" sz="3600" dirty="0" smtClean="0"/>
              <a:t>part </a:t>
            </a:r>
            <a:r>
              <a:rPr lang="en-US" sz="3600" dirty="0"/>
              <a:t>of O2E Brands."   </a:t>
            </a:r>
          </a:p>
          <a:p>
            <a:endParaRPr lang="en-US" dirty="0" smtClean="0"/>
          </a:p>
        </p:txBody>
      </p:sp>
    </p:spTree>
    <p:extLst>
      <p:ext uri="{BB962C8B-B14F-4D97-AF65-F5344CB8AC3E}">
        <p14:creationId xmlns:p14="http://schemas.microsoft.com/office/powerpoint/2010/main" val="20020020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372" y="10687"/>
            <a:ext cx="8893628" cy="5847755"/>
          </a:xfrm>
          <a:prstGeom prst="rect">
            <a:avLst/>
          </a:prstGeom>
          <a:noFill/>
        </p:spPr>
        <p:txBody>
          <a:bodyPr wrap="square" rtlCol="0">
            <a:spAutoFit/>
          </a:bodyPr>
          <a:lstStyle/>
          <a:p>
            <a:r>
              <a:rPr lang="en-US" sz="3600" dirty="0">
                <a:solidFill>
                  <a:schemeClr val="bg1">
                    <a:lumMod val="75000"/>
                  </a:schemeClr>
                </a:solidFill>
              </a:rPr>
              <a:t>I replied, "Awesome. It was completely awesome."</a:t>
            </a:r>
          </a:p>
          <a:p>
            <a:endParaRPr lang="en-US" sz="1600" dirty="0" smtClean="0">
              <a:solidFill>
                <a:schemeClr val="bg1">
                  <a:lumMod val="75000"/>
                </a:schemeClr>
              </a:solidFill>
            </a:endParaRPr>
          </a:p>
          <a:p>
            <a:r>
              <a:rPr lang="en-US" sz="3600" dirty="0" smtClean="0">
                <a:solidFill>
                  <a:schemeClr val="bg1">
                    <a:lumMod val="75000"/>
                  </a:schemeClr>
                </a:solidFill>
              </a:rPr>
              <a:t>He </a:t>
            </a:r>
            <a:r>
              <a:rPr lang="en-US" sz="3600" dirty="0">
                <a:solidFill>
                  <a:schemeClr val="bg1">
                    <a:lumMod val="75000"/>
                  </a:schemeClr>
                </a:solidFill>
              </a:rPr>
              <a:t>said, "I think Shack Shine should be </a:t>
            </a:r>
            <a:endParaRPr lang="en-US" sz="3600" dirty="0" smtClean="0">
              <a:solidFill>
                <a:schemeClr val="bg1">
                  <a:lumMod val="75000"/>
                </a:schemeClr>
              </a:solidFill>
            </a:endParaRPr>
          </a:p>
          <a:p>
            <a:r>
              <a:rPr lang="en-US" sz="3600" dirty="0" smtClean="0">
                <a:solidFill>
                  <a:schemeClr val="bg1">
                    <a:lumMod val="75000"/>
                  </a:schemeClr>
                </a:solidFill>
              </a:rPr>
              <a:t>part </a:t>
            </a:r>
            <a:r>
              <a:rPr lang="en-US" sz="3600" dirty="0">
                <a:solidFill>
                  <a:schemeClr val="bg1">
                    <a:lumMod val="75000"/>
                  </a:schemeClr>
                </a:solidFill>
              </a:rPr>
              <a:t>of O2E Brands."   </a:t>
            </a:r>
          </a:p>
          <a:p>
            <a:endParaRPr lang="en-US" dirty="0" smtClean="0"/>
          </a:p>
          <a:p>
            <a:r>
              <a:rPr lang="en-US" sz="3600" dirty="0" smtClean="0"/>
              <a:t>I </a:t>
            </a:r>
            <a:r>
              <a:rPr lang="en-US" sz="3600" dirty="0"/>
              <a:t>said, “That’s funny, Dave, because </a:t>
            </a:r>
            <a:endParaRPr lang="en-US" sz="3600" dirty="0" smtClean="0"/>
          </a:p>
          <a:p>
            <a:r>
              <a:rPr lang="en-US" sz="3600" dirty="0" smtClean="0"/>
              <a:t>I </a:t>
            </a:r>
            <a:r>
              <a:rPr lang="en-US" sz="3600" dirty="0"/>
              <a:t>was just thinking the same thing.”</a:t>
            </a:r>
          </a:p>
          <a:p>
            <a:endParaRPr lang="en-US" sz="1600" dirty="0" smtClean="0"/>
          </a:p>
          <a:p>
            <a:r>
              <a:rPr lang="en-US" sz="3600" dirty="0" smtClean="0"/>
              <a:t>Shack </a:t>
            </a:r>
            <a:r>
              <a:rPr lang="en-US" sz="3600" dirty="0"/>
              <a:t>Shine delivers </a:t>
            </a:r>
            <a:endParaRPr lang="en-US" sz="3600" dirty="0" smtClean="0"/>
          </a:p>
          <a:p>
            <a:r>
              <a:rPr lang="en-US" sz="3600" dirty="0" smtClean="0"/>
              <a:t>the </a:t>
            </a:r>
            <a:r>
              <a:rPr lang="en-US" sz="3600" dirty="0"/>
              <a:t>kind of magic </a:t>
            </a:r>
            <a:endParaRPr lang="en-US" sz="3600" dirty="0" smtClean="0"/>
          </a:p>
          <a:p>
            <a:r>
              <a:rPr lang="en-US" sz="3600" dirty="0" smtClean="0"/>
              <a:t>I </a:t>
            </a:r>
            <a:r>
              <a:rPr lang="en-US" sz="3600" dirty="0"/>
              <a:t>believe in.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6399" y="4055807"/>
            <a:ext cx="3392128" cy="1696064"/>
          </a:xfrm>
          <a:prstGeom prst="rect">
            <a:avLst/>
          </a:prstGeom>
        </p:spPr>
      </p:pic>
    </p:spTree>
    <p:extLst>
      <p:ext uri="{BB962C8B-B14F-4D97-AF65-F5344CB8AC3E}">
        <p14:creationId xmlns:p14="http://schemas.microsoft.com/office/powerpoint/2010/main" val="6602557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0" y="1676844"/>
            <a:ext cx="8840761" cy="4247317"/>
          </a:xfrm>
          <a:prstGeom prst="rect">
            <a:avLst/>
          </a:prstGeom>
          <a:noFill/>
        </p:spPr>
        <p:txBody>
          <a:bodyPr wrap="square" rtlCol="0">
            <a:spAutoFit/>
          </a:bodyPr>
          <a:lstStyle/>
          <a:p>
            <a:pPr algn="ctr"/>
            <a:r>
              <a:rPr lang="en-US" sz="5400" dirty="0" smtClean="0">
                <a:solidFill>
                  <a:srgbClr val="FF0000"/>
                </a:solidFill>
                <a:latin typeface="Arial Rounded MT Bold"/>
                <a:cs typeface="Arial Rounded MT Bold"/>
              </a:rPr>
              <a:t>1. </a:t>
            </a:r>
            <a:r>
              <a:rPr lang="en-US" sz="5400" dirty="0">
                <a:latin typeface="Arial Rounded MT Bold"/>
                <a:cs typeface="Arial Rounded MT Bold"/>
              </a:rPr>
              <a:t>Tell </a:t>
            </a:r>
            <a:r>
              <a:rPr lang="en-US" sz="5400" dirty="0" smtClean="0">
                <a:latin typeface="Arial Rounded MT Bold"/>
                <a:cs typeface="Arial Rounded MT Bold"/>
              </a:rPr>
              <a:t>your group </a:t>
            </a:r>
          </a:p>
          <a:p>
            <a:pPr algn="ctr"/>
            <a:r>
              <a:rPr lang="en-US" sz="5400" dirty="0" smtClean="0">
                <a:latin typeface="Arial Rounded MT Bold"/>
                <a:cs typeface="Arial Rounded MT Bold"/>
              </a:rPr>
              <a:t>the story of </a:t>
            </a:r>
          </a:p>
          <a:p>
            <a:pPr algn="ctr"/>
            <a:r>
              <a:rPr lang="en-US" sz="5400" dirty="0" smtClean="0">
                <a:latin typeface="Arial Rounded MT Bold"/>
                <a:cs typeface="Arial Rounded MT Bold"/>
              </a:rPr>
              <a:t>Why </a:t>
            </a:r>
            <a:r>
              <a:rPr lang="en-US" sz="5400" dirty="0">
                <a:latin typeface="Arial Rounded MT Bold"/>
                <a:cs typeface="Arial Rounded MT Bold"/>
              </a:rPr>
              <a:t>and How</a:t>
            </a:r>
          </a:p>
          <a:p>
            <a:pPr algn="ctr"/>
            <a:r>
              <a:rPr lang="en-US" sz="5400" dirty="0">
                <a:latin typeface="Arial Rounded MT Bold"/>
                <a:cs typeface="Arial Rounded MT Bold"/>
              </a:rPr>
              <a:t>you got into this</a:t>
            </a:r>
          </a:p>
          <a:p>
            <a:pPr algn="ctr"/>
            <a:r>
              <a:rPr lang="en-US" sz="5400" dirty="0">
                <a:latin typeface="Arial Rounded MT Bold"/>
                <a:cs typeface="Arial Rounded MT Bold"/>
              </a:rPr>
              <a:t>B</a:t>
            </a:r>
            <a:r>
              <a:rPr lang="en-US" sz="5400" dirty="0" smtClean="0">
                <a:latin typeface="Arial Rounded MT Bold"/>
                <a:cs typeface="Arial Rounded MT Bold"/>
              </a:rPr>
              <a:t>usiness</a:t>
            </a:r>
            <a:r>
              <a:rPr lang="en-US" sz="5400" dirty="0">
                <a:latin typeface="Arial Rounded MT Bold"/>
                <a:cs typeface="Arial Rounded MT Bold"/>
              </a:rPr>
              <a:t>.</a:t>
            </a:r>
            <a:endParaRPr lang="en-US" sz="6600" dirty="0">
              <a:latin typeface="Arial Rounded MT Bold"/>
              <a:cs typeface="Arial Rounded MT Bold"/>
            </a:endParaRPr>
          </a:p>
        </p:txBody>
      </p:sp>
    </p:spTree>
    <p:extLst>
      <p:ext uri="{BB962C8B-B14F-4D97-AF65-F5344CB8AC3E}">
        <p14:creationId xmlns:p14="http://schemas.microsoft.com/office/powerpoint/2010/main" val="12238739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0" y="1676844"/>
            <a:ext cx="8840761" cy="3631763"/>
          </a:xfrm>
          <a:prstGeom prst="rect">
            <a:avLst/>
          </a:prstGeom>
          <a:noFill/>
        </p:spPr>
        <p:txBody>
          <a:bodyPr wrap="square" rtlCol="0">
            <a:spAutoFit/>
          </a:bodyPr>
          <a:lstStyle/>
          <a:p>
            <a:pPr algn="ctr"/>
            <a:r>
              <a:rPr lang="en-US" sz="5400" dirty="0" smtClean="0">
                <a:solidFill>
                  <a:srgbClr val="FF0000"/>
                </a:solidFill>
                <a:latin typeface="Arial Rounded MT Bold"/>
                <a:cs typeface="Arial Rounded MT Bold"/>
              </a:rPr>
              <a:t>2. </a:t>
            </a:r>
            <a:r>
              <a:rPr lang="en-US" sz="5400" dirty="0" smtClean="0">
                <a:latin typeface="Arial Rounded MT Bold"/>
                <a:cs typeface="Arial Rounded MT Bold"/>
              </a:rPr>
              <a:t>Write your origin story. </a:t>
            </a:r>
            <a:endParaRPr lang="en-US" sz="1400" dirty="0" smtClean="0">
              <a:latin typeface="Arial Rounded MT Bold"/>
              <a:cs typeface="Arial Rounded MT Bold"/>
            </a:endParaRPr>
          </a:p>
          <a:p>
            <a:pPr algn="ctr"/>
            <a:endParaRPr lang="en-US" sz="1400" dirty="0">
              <a:latin typeface="Arial Rounded MT Bold"/>
              <a:cs typeface="Arial Rounded MT Bold"/>
            </a:endParaRPr>
          </a:p>
          <a:p>
            <a:pPr algn="ctr"/>
            <a:r>
              <a:rPr lang="en-US" sz="5400" dirty="0" smtClean="0">
                <a:latin typeface="Arial Rounded MT Bold"/>
                <a:cs typeface="Arial Rounded MT Bold"/>
              </a:rPr>
              <a:t>Make it short enough that it can be read out loud less than 90 seconds.</a:t>
            </a:r>
            <a:endParaRPr lang="en-US" sz="6600" dirty="0">
              <a:latin typeface="Arial Rounded MT Bold"/>
              <a:cs typeface="Arial Rounded MT Bold"/>
            </a:endParaRPr>
          </a:p>
        </p:txBody>
      </p:sp>
    </p:spTree>
    <p:extLst>
      <p:ext uri="{BB962C8B-B14F-4D97-AF65-F5344CB8AC3E}">
        <p14:creationId xmlns:p14="http://schemas.microsoft.com/office/powerpoint/2010/main" val="7204761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0" y="1676844"/>
            <a:ext cx="8840761" cy="1969770"/>
          </a:xfrm>
          <a:prstGeom prst="rect">
            <a:avLst/>
          </a:prstGeom>
          <a:noFill/>
        </p:spPr>
        <p:txBody>
          <a:bodyPr wrap="square" rtlCol="0">
            <a:spAutoFit/>
          </a:bodyPr>
          <a:lstStyle/>
          <a:p>
            <a:pPr algn="ctr"/>
            <a:r>
              <a:rPr lang="en-US" sz="5400" dirty="0" smtClean="0">
                <a:solidFill>
                  <a:srgbClr val="FF0000"/>
                </a:solidFill>
                <a:latin typeface="Arial Rounded MT Bold"/>
                <a:cs typeface="Arial Rounded MT Bold"/>
              </a:rPr>
              <a:t>3. </a:t>
            </a:r>
            <a:r>
              <a:rPr lang="en-US" sz="5400" dirty="0" smtClean="0">
                <a:latin typeface="Arial Rounded MT Bold"/>
                <a:cs typeface="Arial Rounded MT Bold"/>
              </a:rPr>
              <a:t>Stand and read </a:t>
            </a:r>
            <a:br>
              <a:rPr lang="en-US" sz="5400" dirty="0" smtClean="0">
                <a:latin typeface="Arial Rounded MT Bold"/>
                <a:cs typeface="Arial Rounded MT Bold"/>
              </a:rPr>
            </a:br>
            <a:r>
              <a:rPr lang="en-US" sz="5400" dirty="0" smtClean="0">
                <a:latin typeface="Arial Rounded MT Bold"/>
                <a:cs typeface="Arial Rounded MT Bold"/>
              </a:rPr>
              <a:t>your origin story. </a:t>
            </a:r>
            <a:endParaRPr lang="en-US" sz="1400" dirty="0" smtClean="0">
              <a:latin typeface="Arial Rounded MT Bold"/>
              <a:cs typeface="Arial Rounded MT Bold"/>
            </a:endParaRPr>
          </a:p>
          <a:p>
            <a:pPr algn="ctr"/>
            <a:endParaRPr lang="en-US" sz="1400" dirty="0">
              <a:latin typeface="Arial Rounded MT Bold"/>
              <a:cs typeface="Arial Rounded MT Bold"/>
            </a:endParaRPr>
          </a:p>
        </p:txBody>
      </p:sp>
    </p:spTree>
    <p:extLst>
      <p:ext uri="{BB962C8B-B14F-4D97-AF65-F5344CB8AC3E}">
        <p14:creationId xmlns:p14="http://schemas.microsoft.com/office/powerpoint/2010/main" val="5052481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2598289" y="1049549"/>
            <a:ext cx="5278682" cy="4779200"/>
          </a:xfrm>
          <a:prstGeom prst="rect">
            <a:avLst/>
          </a:prstGeom>
        </p:spPr>
      </p:pic>
      <p:sp>
        <p:nvSpPr>
          <p:cNvPr id="7" name="TextBox 6"/>
          <p:cNvSpPr txBox="1"/>
          <p:nvPr/>
        </p:nvSpPr>
        <p:spPr>
          <a:xfrm>
            <a:off x="1292842" y="2869164"/>
            <a:ext cx="3264440" cy="2677656"/>
          </a:xfrm>
          <a:prstGeom prst="rect">
            <a:avLst/>
          </a:prstGeom>
          <a:noFill/>
        </p:spPr>
        <p:txBody>
          <a:bodyPr wrap="square" rtlCol="0">
            <a:spAutoFit/>
          </a:bodyPr>
          <a:lstStyle/>
          <a:p>
            <a:r>
              <a:rPr lang="en-US" sz="2400">
                <a:solidFill>
                  <a:srgbClr val="7F7F7F"/>
                </a:solidFill>
              </a:rPr>
              <a:t>What are the </a:t>
            </a:r>
            <a:br>
              <a:rPr lang="en-US" sz="2400">
                <a:solidFill>
                  <a:srgbClr val="7F7F7F"/>
                </a:solidFill>
              </a:rPr>
            </a:br>
            <a:r>
              <a:rPr lang="en-US" sz="2400" b="1">
                <a:solidFill>
                  <a:srgbClr val="FF0000"/>
                </a:solidFill>
              </a:rPr>
              <a:t>defining </a:t>
            </a:r>
            <a:br>
              <a:rPr lang="en-US" sz="2400" b="1">
                <a:solidFill>
                  <a:srgbClr val="FF0000"/>
                </a:solidFill>
              </a:rPr>
            </a:br>
            <a:r>
              <a:rPr lang="en-US" sz="2400" b="1">
                <a:solidFill>
                  <a:srgbClr val="FF0000"/>
                </a:solidFill>
              </a:rPr>
              <a:t>characteristics </a:t>
            </a:r>
            <a:br>
              <a:rPr lang="en-US" sz="2400" b="1">
                <a:solidFill>
                  <a:srgbClr val="FF0000"/>
                </a:solidFill>
              </a:rPr>
            </a:br>
            <a:r>
              <a:rPr lang="en-US" sz="2400">
                <a:solidFill>
                  <a:srgbClr val="7F7F7F"/>
                </a:solidFill>
              </a:rPr>
              <a:t>that make this </a:t>
            </a:r>
          </a:p>
          <a:p>
            <a:r>
              <a:rPr lang="en-US" sz="2400">
                <a:solidFill>
                  <a:srgbClr val="7F7F7F"/>
                </a:solidFill>
              </a:rPr>
              <a:t>character think, </a:t>
            </a:r>
            <a:br>
              <a:rPr lang="en-US" sz="2400">
                <a:solidFill>
                  <a:srgbClr val="7F7F7F"/>
                </a:solidFill>
              </a:rPr>
            </a:br>
            <a:r>
              <a:rPr lang="en-US" sz="2400">
                <a:solidFill>
                  <a:srgbClr val="7F7F7F"/>
                </a:solidFill>
              </a:rPr>
              <a:t>speak, act and see </a:t>
            </a:r>
            <a:br>
              <a:rPr lang="en-US" sz="2400">
                <a:solidFill>
                  <a:srgbClr val="7F7F7F"/>
                </a:solidFill>
              </a:rPr>
            </a:br>
            <a:r>
              <a:rPr lang="en-US" sz="2400">
                <a:solidFill>
                  <a:srgbClr val="7F7F7F"/>
                </a:solidFill>
              </a:rPr>
              <a:t>the world as they do?</a:t>
            </a:r>
            <a:endParaRPr lang="en-US" sz="2400"/>
          </a:p>
        </p:txBody>
      </p:sp>
      <p:sp>
        <p:nvSpPr>
          <p:cNvPr id="8" name="TextBox 7"/>
          <p:cNvSpPr txBox="1"/>
          <p:nvPr/>
        </p:nvSpPr>
        <p:spPr>
          <a:xfrm>
            <a:off x="4413534" y="1522036"/>
            <a:ext cx="1891863" cy="784830"/>
          </a:xfrm>
          <a:prstGeom prst="rect">
            <a:avLst/>
          </a:prstGeom>
          <a:noFill/>
        </p:spPr>
        <p:txBody>
          <a:bodyPr wrap="square" rtlCol="0">
            <a:spAutoFit/>
          </a:bodyPr>
          <a:lstStyle/>
          <a:p>
            <a:pPr algn="ctr"/>
            <a:r>
              <a:rPr lang="en-US" sz="4500">
                <a:solidFill>
                  <a:srgbClr val="FF0000"/>
                </a:solidFill>
                <a:latin typeface="Abadi MT Condensed Extra Bold"/>
                <a:cs typeface="Abadi MT Condensed Extra Bold"/>
              </a:rPr>
              <a:t>1.</a:t>
            </a:r>
          </a:p>
        </p:txBody>
      </p:sp>
      <p:sp>
        <p:nvSpPr>
          <p:cNvPr id="10" name="TextBox 9"/>
          <p:cNvSpPr txBox="1"/>
          <p:nvPr/>
        </p:nvSpPr>
        <p:spPr>
          <a:xfrm>
            <a:off x="4440167" y="4430146"/>
            <a:ext cx="1791397" cy="784830"/>
          </a:xfrm>
          <a:prstGeom prst="rect">
            <a:avLst/>
          </a:prstGeom>
          <a:noFill/>
        </p:spPr>
        <p:txBody>
          <a:bodyPr wrap="square" rtlCol="0">
            <a:spAutoFit/>
          </a:bodyPr>
          <a:lstStyle/>
          <a:p>
            <a:pPr algn="ctr"/>
            <a:r>
              <a:rPr lang="en-US" sz="4500">
                <a:solidFill>
                  <a:srgbClr val="FF0000"/>
                </a:solidFill>
                <a:latin typeface="Abadi MT Condensed Extra Bold"/>
                <a:cs typeface="Abadi MT Condensed Extra Bold"/>
              </a:rPr>
              <a:t>2.</a:t>
            </a:r>
          </a:p>
        </p:txBody>
      </p:sp>
      <p:sp>
        <p:nvSpPr>
          <p:cNvPr id="11" name="TextBox 10"/>
          <p:cNvSpPr txBox="1"/>
          <p:nvPr/>
        </p:nvSpPr>
        <p:spPr>
          <a:xfrm>
            <a:off x="3346178" y="2960365"/>
            <a:ext cx="1826846" cy="784830"/>
          </a:xfrm>
          <a:prstGeom prst="rect">
            <a:avLst/>
          </a:prstGeom>
          <a:noFill/>
        </p:spPr>
        <p:txBody>
          <a:bodyPr wrap="square" rtlCol="0">
            <a:spAutoFit/>
          </a:bodyPr>
          <a:lstStyle/>
          <a:p>
            <a:r>
              <a:rPr lang="en-US" sz="4500">
                <a:solidFill>
                  <a:srgbClr val="FF0000"/>
                </a:solidFill>
                <a:latin typeface="Abadi MT Condensed Extra Bold"/>
                <a:cs typeface="Abadi MT Condensed Extra Bold"/>
              </a:rPr>
              <a:t>3.</a:t>
            </a:r>
          </a:p>
        </p:txBody>
      </p:sp>
      <p:sp>
        <p:nvSpPr>
          <p:cNvPr id="14" name="TextBox 13"/>
          <p:cNvSpPr txBox="1"/>
          <p:nvPr/>
        </p:nvSpPr>
        <p:spPr>
          <a:xfrm>
            <a:off x="6344704" y="2926022"/>
            <a:ext cx="1443499" cy="784830"/>
          </a:xfrm>
          <a:prstGeom prst="rect">
            <a:avLst/>
          </a:prstGeom>
          <a:noFill/>
        </p:spPr>
        <p:txBody>
          <a:bodyPr wrap="square" rtlCol="0">
            <a:spAutoFit/>
          </a:bodyPr>
          <a:lstStyle/>
          <a:p>
            <a:r>
              <a:rPr lang="en-US" sz="2700">
                <a:solidFill>
                  <a:srgbClr val="FF0000"/>
                </a:solidFill>
                <a:latin typeface="Abadi MT Condensed Extra Bold"/>
                <a:cs typeface="Abadi MT Condensed Extra Bold"/>
              </a:rPr>
              <a:t>    </a:t>
            </a:r>
            <a:r>
              <a:rPr lang="en-US" sz="4500">
                <a:solidFill>
                  <a:srgbClr val="FF0000"/>
                </a:solidFill>
                <a:latin typeface="Abadi MT Condensed Extra Bold"/>
                <a:cs typeface="Abadi MT Condensed Extra Bold"/>
              </a:rPr>
              <a:t>4.</a:t>
            </a:r>
          </a:p>
        </p:txBody>
      </p:sp>
    </p:spTree>
    <p:extLst>
      <p:ext uri="{BB962C8B-B14F-4D97-AF65-F5344CB8AC3E}">
        <p14:creationId xmlns:p14="http://schemas.microsoft.com/office/powerpoint/2010/main" val="20372010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2598289" y="1049549"/>
            <a:ext cx="5278682" cy="4779200"/>
          </a:xfrm>
          <a:prstGeom prst="rect">
            <a:avLst/>
          </a:prstGeom>
        </p:spPr>
      </p:pic>
      <p:sp>
        <p:nvSpPr>
          <p:cNvPr id="6" name="TextBox 5"/>
          <p:cNvSpPr txBox="1"/>
          <p:nvPr/>
        </p:nvSpPr>
        <p:spPr>
          <a:xfrm>
            <a:off x="4348519" y="1422778"/>
            <a:ext cx="1891863" cy="1154162"/>
          </a:xfrm>
          <a:prstGeom prst="rect">
            <a:avLst/>
          </a:prstGeom>
          <a:noFill/>
        </p:spPr>
        <p:txBody>
          <a:bodyPr wrap="square" rtlCol="0">
            <a:spAutoFit/>
          </a:bodyPr>
          <a:lstStyle/>
          <a:p>
            <a:pPr algn="ctr"/>
            <a:r>
              <a:rPr lang="en-US" sz="2700">
                <a:solidFill>
                  <a:srgbClr val="FF0000"/>
                </a:solidFill>
                <a:latin typeface="Abadi MT Condensed Extra Bold"/>
                <a:cs typeface="Abadi MT Condensed Extra Bold"/>
              </a:rPr>
              <a:t>North </a:t>
            </a:r>
            <a:br>
              <a:rPr lang="en-US" sz="2700">
                <a:solidFill>
                  <a:srgbClr val="FF0000"/>
                </a:solidFill>
                <a:latin typeface="Abadi MT Condensed Extra Bold"/>
                <a:cs typeface="Abadi MT Condensed Extra Bold"/>
              </a:rPr>
            </a:br>
            <a:r>
              <a:rPr lang="en-US" sz="2700">
                <a:solidFill>
                  <a:srgbClr val="FF0000"/>
                </a:solidFill>
                <a:latin typeface="Abadi MT Condensed Extra Bold"/>
                <a:cs typeface="Abadi MT Condensed Extra Bold"/>
              </a:rPr>
              <a:t>Star</a:t>
            </a:r>
          </a:p>
          <a:p>
            <a:pPr algn="ctr"/>
            <a:r>
              <a:rPr lang="en-US" sz="1500">
                <a:solidFill>
                  <a:srgbClr val="FF0000"/>
                </a:solidFill>
                <a:latin typeface="Abadi MT Condensed Extra Bold"/>
                <a:cs typeface="Abadi MT Condensed Extra Bold"/>
              </a:rPr>
              <a:t>Obvious</a:t>
            </a:r>
          </a:p>
        </p:txBody>
      </p:sp>
      <p:sp>
        <p:nvSpPr>
          <p:cNvPr id="8" name="TextBox 7"/>
          <p:cNvSpPr txBox="1"/>
          <p:nvPr/>
        </p:nvSpPr>
        <p:spPr>
          <a:xfrm>
            <a:off x="1292842" y="2869164"/>
            <a:ext cx="3264440" cy="2677656"/>
          </a:xfrm>
          <a:prstGeom prst="rect">
            <a:avLst/>
          </a:prstGeom>
          <a:noFill/>
        </p:spPr>
        <p:txBody>
          <a:bodyPr wrap="square" rtlCol="0">
            <a:spAutoFit/>
          </a:bodyPr>
          <a:lstStyle/>
          <a:p>
            <a:r>
              <a:rPr lang="en-US" sz="2400" dirty="0">
                <a:solidFill>
                  <a:srgbClr val="7F7F7F"/>
                </a:solidFill>
              </a:rPr>
              <a:t>What are the </a:t>
            </a:r>
            <a:br>
              <a:rPr lang="en-US" sz="2400" dirty="0">
                <a:solidFill>
                  <a:srgbClr val="7F7F7F"/>
                </a:solidFill>
              </a:rPr>
            </a:br>
            <a:r>
              <a:rPr lang="en-US" sz="2400" b="1" dirty="0">
                <a:solidFill>
                  <a:srgbClr val="FF0000"/>
                </a:solidFill>
              </a:rPr>
              <a:t>defining </a:t>
            </a:r>
            <a:br>
              <a:rPr lang="en-US" sz="2400" b="1" dirty="0">
                <a:solidFill>
                  <a:srgbClr val="FF0000"/>
                </a:solidFill>
              </a:rPr>
            </a:br>
            <a:r>
              <a:rPr lang="en-US" sz="2400" b="1" dirty="0">
                <a:solidFill>
                  <a:srgbClr val="FF0000"/>
                </a:solidFill>
              </a:rPr>
              <a:t>characteristics </a:t>
            </a:r>
            <a:br>
              <a:rPr lang="en-US" sz="2400" b="1" dirty="0">
                <a:solidFill>
                  <a:srgbClr val="FF0000"/>
                </a:solidFill>
              </a:rPr>
            </a:br>
            <a:r>
              <a:rPr lang="en-US" sz="2400" dirty="0">
                <a:solidFill>
                  <a:srgbClr val="7F7F7F"/>
                </a:solidFill>
              </a:rPr>
              <a:t>that make this </a:t>
            </a:r>
          </a:p>
          <a:p>
            <a:r>
              <a:rPr lang="en-US" sz="2400" dirty="0">
                <a:solidFill>
                  <a:srgbClr val="7F7F7F"/>
                </a:solidFill>
              </a:rPr>
              <a:t>character think, </a:t>
            </a:r>
            <a:br>
              <a:rPr lang="en-US" sz="2400" dirty="0">
                <a:solidFill>
                  <a:srgbClr val="7F7F7F"/>
                </a:solidFill>
              </a:rPr>
            </a:br>
            <a:r>
              <a:rPr lang="en-US" sz="2400" dirty="0">
                <a:solidFill>
                  <a:srgbClr val="7F7F7F"/>
                </a:solidFill>
              </a:rPr>
              <a:t>speak, act and see </a:t>
            </a:r>
            <a:br>
              <a:rPr lang="en-US" sz="2400" dirty="0">
                <a:solidFill>
                  <a:srgbClr val="7F7F7F"/>
                </a:solidFill>
              </a:rPr>
            </a:br>
            <a:r>
              <a:rPr lang="en-US" sz="2400" dirty="0">
                <a:solidFill>
                  <a:srgbClr val="7F7F7F"/>
                </a:solidFill>
              </a:rPr>
              <a:t>the world as they do?</a:t>
            </a:r>
            <a:endParaRPr lang="en-US" sz="2400" dirty="0"/>
          </a:p>
        </p:txBody>
      </p:sp>
    </p:spTree>
    <p:extLst>
      <p:ext uri="{BB962C8B-B14F-4D97-AF65-F5344CB8AC3E}">
        <p14:creationId xmlns:p14="http://schemas.microsoft.com/office/powerpoint/2010/main" val="19070699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83530"/>
            <a:ext cx="8840761" cy="6494085"/>
          </a:xfrm>
          <a:prstGeom prst="rect">
            <a:avLst/>
          </a:prstGeom>
          <a:noFill/>
        </p:spPr>
        <p:txBody>
          <a:bodyPr wrap="square" rtlCol="0">
            <a:spAutoFit/>
          </a:bodyPr>
          <a:lstStyle/>
          <a:p>
            <a:r>
              <a:rPr lang="en-US" sz="3200" dirty="0"/>
              <a:t>I was </a:t>
            </a:r>
            <a:r>
              <a:rPr lang="en-US" sz="3200" b="1" dirty="0">
                <a:solidFill>
                  <a:srgbClr val="FF0000"/>
                </a:solidFill>
              </a:rPr>
              <a:t>a ten year-old boy </a:t>
            </a:r>
            <a:r>
              <a:rPr lang="en-US" sz="3200" dirty="0"/>
              <a:t>holding a </a:t>
            </a:r>
            <a:r>
              <a:rPr lang="en-US" sz="3200" b="1" dirty="0">
                <a:solidFill>
                  <a:srgbClr val="FF0000"/>
                </a:solidFill>
              </a:rPr>
              <a:t>flashlight</a:t>
            </a:r>
            <a:r>
              <a:rPr lang="en-US" sz="3200" dirty="0"/>
              <a:t> for my Dad while he worked on an air conditioner for a customer. His name was Duncan Goodrich. He didn't talk much. But there's a certain kind of magic that happens when a son holds a flashlight for his father. I held it steady and quiet and </a:t>
            </a:r>
            <a:r>
              <a:rPr lang="en-US" sz="3200" b="1" dirty="0">
                <a:solidFill>
                  <a:srgbClr val="FF0000"/>
                </a:solidFill>
              </a:rPr>
              <a:t>Dad talked to me </a:t>
            </a:r>
            <a:r>
              <a:rPr lang="en-US" sz="3200" dirty="0"/>
              <a:t>while he worked. He said, "When a person needs help, you respond right away. Not when it's convenient for you." He said, "Always do the right thing. Always do what's right." And he said, "The </a:t>
            </a:r>
            <a:r>
              <a:rPr lang="en-US" sz="3200" dirty="0" err="1"/>
              <a:t>Goettl</a:t>
            </a:r>
            <a:r>
              <a:rPr lang="en-US" sz="3200" dirty="0"/>
              <a:t> Iron Horse is a magnificent machine. Nothing else even comes close." That was the first night I held a flashlight for my Dad but it wouldn't be </a:t>
            </a:r>
            <a:r>
              <a:rPr lang="en-US" sz="3200" dirty="0" smtClean="0"/>
              <a:t>the</a:t>
            </a:r>
            <a:endParaRPr lang="en-US" sz="3200" dirty="0"/>
          </a:p>
        </p:txBody>
      </p:sp>
    </p:spTree>
    <p:extLst>
      <p:ext uri="{BB962C8B-B14F-4D97-AF65-F5344CB8AC3E}">
        <p14:creationId xmlns:p14="http://schemas.microsoft.com/office/powerpoint/2010/main" val="4569530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2598289" y="1049549"/>
            <a:ext cx="5278682" cy="4779200"/>
          </a:xfrm>
          <a:prstGeom prst="rect">
            <a:avLst/>
          </a:prstGeom>
        </p:spPr>
      </p:pic>
      <p:sp>
        <p:nvSpPr>
          <p:cNvPr id="6" name="TextBox 5"/>
          <p:cNvSpPr txBox="1"/>
          <p:nvPr/>
        </p:nvSpPr>
        <p:spPr>
          <a:xfrm>
            <a:off x="4348519" y="1422778"/>
            <a:ext cx="1891863" cy="1154162"/>
          </a:xfrm>
          <a:prstGeom prst="rect">
            <a:avLst/>
          </a:prstGeom>
          <a:noFill/>
        </p:spPr>
        <p:txBody>
          <a:bodyPr wrap="square" rtlCol="0">
            <a:spAutoFit/>
          </a:bodyPr>
          <a:lstStyle/>
          <a:p>
            <a:pPr algn="ctr"/>
            <a:r>
              <a:rPr lang="en-US" sz="2700">
                <a:solidFill>
                  <a:schemeClr val="accent2">
                    <a:lumMod val="60000"/>
                    <a:lumOff val="40000"/>
                  </a:schemeClr>
                </a:solidFill>
                <a:latin typeface="Abadi MT Condensed Extra Bold"/>
                <a:cs typeface="Abadi MT Condensed Extra Bold"/>
              </a:rPr>
              <a:t>North </a:t>
            </a:r>
            <a:br>
              <a:rPr lang="en-US" sz="2700">
                <a:solidFill>
                  <a:schemeClr val="accent2">
                    <a:lumMod val="60000"/>
                    <a:lumOff val="40000"/>
                  </a:schemeClr>
                </a:solidFill>
                <a:latin typeface="Abadi MT Condensed Extra Bold"/>
                <a:cs typeface="Abadi MT Condensed Extra Bold"/>
              </a:rPr>
            </a:br>
            <a:r>
              <a:rPr lang="en-US" sz="2700">
                <a:solidFill>
                  <a:schemeClr val="accent2">
                    <a:lumMod val="60000"/>
                    <a:lumOff val="40000"/>
                  </a:schemeClr>
                </a:solidFill>
                <a:latin typeface="Abadi MT Condensed Extra Bold"/>
                <a:cs typeface="Abadi MT Condensed Extra Bold"/>
              </a:rPr>
              <a:t>Star</a:t>
            </a:r>
          </a:p>
          <a:p>
            <a:pPr algn="ctr"/>
            <a:r>
              <a:rPr lang="en-US" sz="1500">
                <a:solidFill>
                  <a:schemeClr val="accent2">
                    <a:lumMod val="60000"/>
                    <a:lumOff val="40000"/>
                  </a:schemeClr>
                </a:solidFill>
                <a:latin typeface="Abadi MT Condensed Extra Bold"/>
                <a:cs typeface="Abadi MT Condensed Extra Bold"/>
              </a:rPr>
              <a:t>Obvious</a:t>
            </a:r>
          </a:p>
        </p:txBody>
      </p:sp>
      <p:sp>
        <p:nvSpPr>
          <p:cNvPr id="8" name="TextBox 7"/>
          <p:cNvSpPr txBox="1"/>
          <p:nvPr/>
        </p:nvSpPr>
        <p:spPr>
          <a:xfrm>
            <a:off x="4363083" y="4452095"/>
            <a:ext cx="1791397" cy="738664"/>
          </a:xfrm>
          <a:prstGeom prst="rect">
            <a:avLst/>
          </a:prstGeom>
          <a:noFill/>
        </p:spPr>
        <p:txBody>
          <a:bodyPr wrap="square" rtlCol="0">
            <a:spAutoFit/>
          </a:bodyPr>
          <a:lstStyle/>
          <a:p>
            <a:pPr algn="ctr"/>
            <a:r>
              <a:rPr lang="en-US" sz="2700">
                <a:solidFill>
                  <a:srgbClr val="FF0000"/>
                </a:solidFill>
                <a:latin typeface="Abadi MT Condensed Extra Bold"/>
                <a:cs typeface="Abadi MT Condensed Extra Bold"/>
              </a:rPr>
              <a:t>CounterStar</a:t>
            </a:r>
          </a:p>
          <a:p>
            <a:pPr algn="ctr"/>
            <a:r>
              <a:rPr lang="en-US" sz="1500">
                <a:solidFill>
                  <a:srgbClr val="FF0000"/>
                </a:solidFill>
                <a:latin typeface="Abadi MT Condensed Extra Bold"/>
                <a:cs typeface="Abadi MT Condensed Extra Bold"/>
              </a:rPr>
              <a:t>Surprise</a:t>
            </a:r>
          </a:p>
        </p:txBody>
      </p:sp>
      <p:sp>
        <p:nvSpPr>
          <p:cNvPr id="9" name="TextBox 8"/>
          <p:cNvSpPr txBox="1"/>
          <p:nvPr/>
        </p:nvSpPr>
        <p:spPr>
          <a:xfrm>
            <a:off x="1292842" y="2869164"/>
            <a:ext cx="3264440" cy="2677656"/>
          </a:xfrm>
          <a:prstGeom prst="rect">
            <a:avLst/>
          </a:prstGeom>
          <a:noFill/>
        </p:spPr>
        <p:txBody>
          <a:bodyPr wrap="square" rtlCol="0">
            <a:spAutoFit/>
          </a:bodyPr>
          <a:lstStyle/>
          <a:p>
            <a:r>
              <a:rPr lang="en-US" sz="2400" dirty="0">
                <a:solidFill>
                  <a:srgbClr val="7F7F7F"/>
                </a:solidFill>
              </a:rPr>
              <a:t>What are the </a:t>
            </a:r>
            <a:br>
              <a:rPr lang="en-US" sz="2400" dirty="0">
                <a:solidFill>
                  <a:srgbClr val="7F7F7F"/>
                </a:solidFill>
              </a:rPr>
            </a:br>
            <a:r>
              <a:rPr lang="en-US" sz="2400" b="1" dirty="0">
                <a:solidFill>
                  <a:srgbClr val="FF0000"/>
                </a:solidFill>
              </a:rPr>
              <a:t>defining </a:t>
            </a:r>
            <a:br>
              <a:rPr lang="en-US" sz="2400" b="1" dirty="0">
                <a:solidFill>
                  <a:srgbClr val="FF0000"/>
                </a:solidFill>
              </a:rPr>
            </a:br>
            <a:r>
              <a:rPr lang="en-US" sz="2400" b="1" dirty="0">
                <a:solidFill>
                  <a:srgbClr val="FF0000"/>
                </a:solidFill>
              </a:rPr>
              <a:t>characteristics </a:t>
            </a:r>
            <a:br>
              <a:rPr lang="en-US" sz="2400" b="1" dirty="0">
                <a:solidFill>
                  <a:srgbClr val="FF0000"/>
                </a:solidFill>
              </a:rPr>
            </a:br>
            <a:r>
              <a:rPr lang="en-US" sz="2400" dirty="0">
                <a:solidFill>
                  <a:srgbClr val="7F7F7F"/>
                </a:solidFill>
              </a:rPr>
              <a:t>that make this </a:t>
            </a:r>
          </a:p>
          <a:p>
            <a:r>
              <a:rPr lang="en-US" sz="2400" dirty="0">
                <a:solidFill>
                  <a:srgbClr val="7F7F7F"/>
                </a:solidFill>
              </a:rPr>
              <a:t>character think, </a:t>
            </a:r>
            <a:br>
              <a:rPr lang="en-US" sz="2400" dirty="0">
                <a:solidFill>
                  <a:srgbClr val="7F7F7F"/>
                </a:solidFill>
              </a:rPr>
            </a:br>
            <a:r>
              <a:rPr lang="en-US" sz="2400" dirty="0">
                <a:solidFill>
                  <a:srgbClr val="7F7F7F"/>
                </a:solidFill>
              </a:rPr>
              <a:t>speak, act and see </a:t>
            </a:r>
            <a:br>
              <a:rPr lang="en-US" sz="2400" dirty="0">
                <a:solidFill>
                  <a:srgbClr val="7F7F7F"/>
                </a:solidFill>
              </a:rPr>
            </a:br>
            <a:r>
              <a:rPr lang="en-US" sz="2400" dirty="0">
                <a:solidFill>
                  <a:srgbClr val="7F7F7F"/>
                </a:solidFill>
              </a:rPr>
              <a:t>the world as they do?</a:t>
            </a:r>
            <a:endParaRPr lang="en-US" sz="2400" dirty="0"/>
          </a:p>
        </p:txBody>
      </p:sp>
    </p:spTree>
    <p:extLst>
      <p:ext uri="{BB962C8B-B14F-4D97-AF65-F5344CB8AC3E}">
        <p14:creationId xmlns:p14="http://schemas.microsoft.com/office/powerpoint/2010/main" val="9314702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2598289" y="1049549"/>
            <a:ext cx="5278682" cy="4779200"/>
          </a:xfrm>
          <a:prstGeom prst="rect">
            <a:avLst/>
          </a:prstGeom>
        </p:spPr>
      </p:pic>
      <p:sp>
        <p:nvSpPr>
          <p:cNvPr id="6" name="TextBox 5"/>
          <p:cNvSpPr txBox="1"/>
          <p:nvPr/>
        </p:nvSpPr>
        <p:spPr>
          <a:xfrm>
            <a:off x="4348519" y="1422778"/>
            <a:ext cx="1891863" cy="1154162"/>
          </a:xfrm>
          <a:prstGeom prst="rect">
            <a:avLst/>
          </a:prstGeom>
          <a:noFill/>
        </p:spPr>
        <p:txBody>
          <a:bodyPr wrap="square" rtlCol="0">
            <a:spAutoFit/>
          </a:bodyPr>
          <a:lstStyle/>
          <a:p>
            <a:pPr algn="ctr"/>
            <a:r>
              <a:rPr lang="en-US" sz="2700">
                <a:solidFill>
                  <a:srgbClr val="D99694"/>
                </a:solidFill>
                <a:latin typeface="Abadi MT Condensed Extra Bold"/>
                <a:cs typeface="Abadi MT Condensed Extra Bold"/>
              </a:rPr>
              <a:t>North </a:t>
            </a:r>
            <a:br>
              <a:rPr lang="en-US" sz="2700">
                <a:solidFill>
                  <a:srgbClr val="D99694"/>
                </a:solidFill>
                <a:latin typeface="Abadi MT Condensed Extra Bold"/>
                <a:cs typeface="Abadi MT Condensed Extra Bold"/>
              </a:rPr>
            </a:br>
            <a:r>
              <a:rPr lang="en-US" sz="2700">
                <a:solidFill>
                  <a:srgbClr val="D99694"/>
                </a:solidFill>
                <a:latin typeface="Abadi MT Condensed Extra Bold"/>
                <a:cs typeface="Abadi MT Condensed Extra Bold"/>
              </a:rPr>
              <a:t>Star</a:t>
            </a:r>
          </a:p>
          <a:p>
            <a:pPr algn="ctr"/>
            <a:r>
              <a:rPr lang="en-US" sz="1500">
                <a:solidFill>
                  <a:srgbClr val="D99694"/>
                </a:solidFill>
                <a:latin typeface="Abadi MT Condensed Extra Bold"/>
                <a:cs typeface="Abadi MT Condensed Extra Bold"/>
              </a:rPr>
              <a:t>Obvious</a:t>
            </a:r>
          </a:p>
        </p:txBody>
      </p:sp>
      <p:sp>
        <p:nvSpPr>
          <p:cNvPr id="8" name="TextBox 7"/>
          <p:cNvSpPr txBox="1"/>
          <p:nvPr/>
        </p:nvSpPr>
        <p:spPr>
          <a:xfrm>
            <a:off x="4363083" y="4452095"/>
            <a:ext cx="1791397" cy="738664"/>
          </a:xfrm>
          <a:prstGeom prst="rect">
            <a:avLst/>
          </a:prstGeom>
          <a:noFill/>
        </p:spPr>
        <p:txBody>
          <a:bodyPr wrap="square" rtlCol="0">
            <a:spAutoFit/>
          </a:bodyPr>
          <a:lstStyle/>
          <a:p>
            <a:pPr algn="ctr"/>
            <a:r>
              <a:rPr lang="en-US" sz="2700">
                <a:solidFill>
                  <a:srgbClr val="D99694"/>
                </a:solidFill>
                <a:latin typeface="Abadi MT Condensed Extra Bold"/>
                <a:cs typeface="Abadi MT Condensed Extra Bold"/>
              </a:rPr>
              <a:t>CounterStar</a:t>
            </a:r>
          </a:p>
          <a:p>
            <a:pPr algn="ctr"/>
            <a:r>
              <a:rPr lang="en-US" sz="1500">
                <a:solidFill>
                  <a:srgbClr val="D99694"/>
                </a:solidFill>
                <a:latin typeface="Abadi MT Condensed Extra Bold"/>
                <a:cs typeface="Abadi MT Condensed Extra Bold"/>
              </a:rPr>
              <a:t>Surprise</a:t>
            </a:r>
          </a:p>
        </p:txBody>
      </p:sp>
      <p:sp>
        <p:nvSpPr>
          <p:cNvPr id="9" name="TextBox 8"/>
          <p:cNvSpPr txBox="1"/>
          <p:nvPr/>
        </p:nvSpPr>
        <p:spPr>
          <a:xfrm>
            <a:off x="3236985" y="3149855"/>
            <a:ext cx="1968287" cy="738664"/>
          </a:xfrm>
          <a:prstGeom prst="rect">
            <a:avLst/>
          </a:prstGeom>
          <a:noFill/>
        </p:spPr>
        <p:txBody>
          <a:bodyPr wrap="square" rtlCol="0">
            <a:spAutoFit/>
          </a:bodyPr>
          <a:lstStyle/>
          <a:p>
            <a:r>
              <a:rPr lang="en-US" sz="2700">
                <a:solidFill>
                  <a:srgbClr val="FF0000"/>
                </a:solidFill>
                <a:latin typeface="Abadi MT Condensed Extra Bold"/>
                <a:cs typeface="Abadi MT Condensed Extra Bold"/>
              </a:rPr>
              <a:t>Vulnerability</a:t>
            </a:r>
          </a:p>
          <a:p>
            <a:r>
              <a:rPr lang="en-US" sz="1500">
                <a:solidFill>
                  <a:srgbClr val="FF0000"/>
                </a:solidFill>
                <a:latin typeface="Abadi MT Condensed Extra Bold"/>
                <a:cs typeface="Abadi MT Condensed Extra Bold"/>
              </a:rPr>
              <a:t>      Weakness or Flaw</a:t>
            </a:r>
          </a:p>
        </p:txBody>
      </p:sp>
      <p:sp>
        <p:nvSpPr>
          <p:cNvPr id="10" name="TextBox 9"/>
          <p:cNvSpPr txBox="1"/>
          <p:nvPr/>
        </p:nvSpPr>
        <p:spPr>
          <a:xfrm>
            <a:off x="1292842" y="2869164"/>
            <a:ext cx="3264440" cy="2677656"/>
          </a:xfrm>
          <a:prstGeom prst="rect">
            <a:avLst/>
          </a:prstGeom>
          <a:noFill/>
        </p:spPr>
        <p:txBody>
          <a:bodyPr wrap="square" rtlCol="0">
            <a:spAutoFit/>
          </a:bodyPr>
          <a:lstStyle/>
          <a:p>
            <a:r>
              <a:rPr lang="en-US" sz="2400" dirty="0">
                <a:solidFill>
                  <a:srgbClr val="7F7F7F"/>
                </a:solidFill>
              </a:rPr>
              <a:t>What are the </a:t>
            </a:r>
            <a:br>
              <a:rPr lang="en-US" sz="2400" dirty="0">
                <a:solidFill>
                  <a:srgbClr val="7F7F7F"/>
                </a:solidFill>
              </a:rPr>
            </a:br>
            <a:r>
              <a:rPr lang="en-US" sz="2400" b="1" dirty="0">
                <a:solidFill>
                  <a:srgbClr val="FF0000"/>
                </a:solidFill>
              </a:rPr>
              <a:t>defining </a:t>
            </a:r>
            <a:br>
              <a:rPr lang="en-US" sz="2400" b="1" dirty="0">
                <a:solidFill>
                  <a:srgbClr val="FF0000"/>
                </a:solidFill>
              </a:rPr>
            </a:br>
            <a:r>
              <a:rPr lang="en-US" sz="2400" b="1" dirty="0">
                <a:solidFill>
                  <a:srgbClr val="FF0000"/>
                </a:solidFill>
              </a:rPr>
              <a:t>characteristics </a:t>
            </a:r>
            <a:br>
              <a:rPr lang="en-US" sz="2400" b="1" dirty="0">
                <a:solidFill>
                  <a:srgbClr val="FF0000"/>
                </a:solidFill>
              </a:rPr>
            </a:br>
            <a:r>
              <a:rPr lang="en-US" sz="2400" dirty="0">
                <a:solidFill>
                  <a:srgbClr val="7F7F7F"/>
                </a:solidFill>
              </a:rPr>
              <a:t>that make this </a:t>
            </a:r>
          </a:p>
          <a:p>
            <a:r>
              <a:rPr lang="en-US" sz="2400" dirty="0">
                <a:solidFill>
                  <a:srgbClr val="7F7F7F"/>
                </a:solidFill>
              </a:rPr>
              <a:t>character think, </a:t>
            </a:r>
            <a:br>
              <a:rPr lang="en-US" sz="2400" dirty="0">
                <a:solidFill>
                  <a:srgbClr val="7F7F7F"/>
                </a:solidFill>
              </a:rPr>
            </a:br>
            <a:r>
              <a:rPr lang="en-US" sz="2400" dirty="0">
                <a:solidFill>
                  <a:srgbClr val="7F7F7F"/>
                </a:solidFill>
              </a:rPr>
              <a:t>speak, act and see </a:t>
            </a:r>
            <a:br>
              <a:rPr lang="en-US" sz="2400" dirty="0">
                <a:solidFill>
                  <a:srgbClr val="7F7F7F"/>
                </a:solidFill>
              </a:rPr>
            </a:br>
            <a:r>
              <a:rPr lang="en-US" sz="2400" dirty="0">
                <a:solidFill>
                  <a:srgbClr val="7F7F7F"/>
                </a:solidFill>
              </a:rPr>
              <a:t>the world as they do?</a:t>
            </a:r>
            <a:endParaRPr lang="en-US" sz="2400" dirty="0"/>
          </a:p>
        </p:txBody>
      </p:sp>
    </p:spTree>
    <p:extLst>
      <p:ext uri="{BB962C8B-B14F-4D97-AF65-F5344CB8AC3E}">
        <p14:creationId xmlns:p14="http://schemas.microsoft.com/office/powerpoint/2010/main" val="652093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2598289" y="1049549"/>
            <a:ext cx="5278682" cy="4779200"/>
          </a:xfrm>
          <a:prstGeom prst="rect">
            <a:avLst/>
          </a:prstGeom>
        </p:spPr>
      </p:pic>
      <p:sp>
        <p:nvSpPr>
          <p:cNvPr id="6" name="TextBox 5"/>
          <p:cNvSpPr txBox="1"/>
          <p:nvPr/>
        </p:nvSpPr>
        <p:spPr>
          <a:xfrm>
            <a:off x="4348519" y="1422778"/>
            <a:ext cx="1891863" cy="1154162"/>
          </a:xfrm>
          <a:prstGeom prst="rect">
            <a:avLst/>
          </a:prstGeom>
          <a:noFill/>
        </p:spPr>
        <p:txBody>
          <a:bodyPr wrap="square" rtlCol="0">
            <a:spAutoFit/>
          </a:bodyPr>
          <a:lstStyle/>
          <a:p>
            <a:pPr algn="ctr"/>
            <a:r>
              <a:rPr lang="en-US" sz="2700">
                <a:solidFill>
                  <a:srgbClr val="D99694"/>
                </a:solidFill>
                <a:latin typeface="Abadi MT Condensed Extra Bold"/>
                <a:cs typeface="Abadi MT Condensed Extra Bold"/>
              </a:rPr>
              <a:t>North </a:t>
            </a:r>
            <a:br>
              <a:rPr lang="en-US" sz="2700">
                <a:solidFill>
                  <a:srgbClr val="D99694"/>
                </a:solidFill>
                <a:latin typeface="Abadi MT Condensed Extra Bold"/>
                <a:cs typeface="Abadi MT Condensed Extra Bold"/>
              </a:rPr>
            </a:br>
            <a:r>
              <a:rPr lang="en-US" sz="2700">
                <a:solidFill>
                  <a:srgbClr val="D99694"/>
                </a:solidFill>
                <a:latin typeface="Abadi MT Condensed Extra Bold"/>
                <a:cs typeface="Abadi MT Condensed Extra Bold"/>
              </a:rPr>
              <a:t>Star</a:t>
            </a:r>
          </a:p>
          <a:p>
            <a:pPr algn="ctr"/>
            <a:r>
              <a:rPr lang="en-US" sz="1500">
                <a:solidFill>
                  <a:srgbClr val="D99694"/>
                </a:solidFill>
                <a:latin typeface="Abadi MT Condensed Extra Bold"/>
                <a:cs typeface="Abadi MT Condensed Extra Bold"/>
              </a:rPr>
              <a:t>Obvious</a:t>
            </a:r>
          </a:p>
        </p:txBody>
      </p:sp>
      <p:sp>
        <p:nvSpPr>
          <p:cNvPr id="8" name="TextBox 7"/>
          <p:cNvSpPr txBox="1"/>
          <p:nvPr/>
        </p:nvSpPr>
        <p:spPr>
          <a:xfrm>
            <a:off x="4363083" y="4452095"/>
            <a:ext cx="1791397" cy="738664"/>
          </a:xfrm>
          <a:prstGeom prst="rect">
            <a:avLst/>
          </a:prstGeom>
          <a:noFill/>
        </p:spPr>
        <p:txBody>
          <a:bodyPr wrap="square" rtlCol="0">
            <a:spAutoFit/>
          </a:bodyPr>
          <a:lstStyle/>
          <a:p>
            <a:pPr algn="ctr"/>
            <a:r>
              <a:rPr lang="en-US" sz="2700">
                <a:solidFill>
                  <a:srgbClr val="D99694"/>
                </a:solidFill>
                <a:latin typeface="Abadi MT Condensed Extra Bold"/>
                <a:cs typeface="Abadi MT Condensed Extra Bold"/>
              </a:rPr>
              <a:t>CounterStar</a:t>
            </a:r>
          </a:p>
          <a:p>
            <a:pPr algn="ctr"/>
            <a:r>
              <a:rPr lang="en-US" sz="1500">
                <a:solidFill>
                  <a:srgbClr val="D99694"/>
                </a:solidFill>
                <a:latin typeface="Abadi MT Condensed Extra Bold"/>
                <a:cs typeface="Abadi MT Condensed Extra Bold"/>
              </a:rPr>
              <a:t>Surprise</a:t>
            </a:r>
          </a:p>
        </p:txBody>
      </p:sp>
      <p:sp>
        <p:nvSpPr>
          <p:cNvPr id="9" name="TextBox 8"/>
          <p:cNvSpPr txBox="1"/>
          <p:nvPr/>
        </p:nvSpPr>
        <p:spPr>
          <a:xfrm>
            <a:off x="3236985" y="3149855"/>
            <a:ext cx="1968287" cy="738664"/>
          </a:xfrm>
          <a:prstGeom prst="rect">
            <a:avLst/>
          </a:prstGeom>
          <a:noFill/>
        </p:spPr>
        <p:txBody>
          <a:bodyPr wrap="square" rtlCol="0">
            <a:spAutoFit/>
          </a:bodyPr>
          <a:lstStyle/>
          <a:p>
            <a:r>
              <a:rPr lang="en-US" sz="2700">
                <a:solidFill>
                  <a:srgbClr val="D99694"/>
                </a:solidFill>
                <a:latin typeface="Abadi MT Condensed Extra Bold"/>
                <a:cs typeface="Abadi MT Condensed Extra Bold"/>
              </a:rPr>
              <a:t>Vulnerability</a:t>
            </a:r>
          </a:p>
          <a:p>
            <a:r>
              <a:rPr lang="en-US" sz="1500">
                <a:solidFill>
                  <a:srgbClr val="D99694"/>
                </a:solidFill>
                <a:latin typeface="Abadi MT Condensed Extra Bold"/>
                <a:cs typeface="Abadi MT Condensed Extra Bold"/>
              </a:rPr>
              <a:t>      Weakness or Flaw</a:t>
            </a:r>
          </a:p>
        </p:txBody>
      </p:sp>
      <p:sp>
        <p:nvSpPr>
          <p:cNvPr id="11" name="TextBox 10"/>
          <p:cNvSpPr txBox="1"/>
          <p:nvPr/>
        </p:nvSpPr>
        <p:spPr>
          <a:xfrm>
            <a:off x="6240382" y="3115512"/>
            <a:ext cx="1187465" cy="738664"/>
          </a:xfrm>
          <a:prstGeom prst="rect">
            <a:avLst/>
          </a:prstGeom>
          <a:noFill/>
        </p:spPr>
        <p:txBody>
          <a:bodyPr wrap="square" rtlCol="0">
            <a:spAutoFit/>
          </a:bodyPr>
          <a:lstStyle/>
          <a:p>
            <a:r>
              <a:rPr lang="en-US" sz="2700">
                <a:solidFill>
                  <a:srgbClr val="FF0000"/>
                </a:solidFill>
                <a:latin typeface="Abadi MT Condensed Extra Bold"/>
                <a:cs typeface="Abadi MT Condensed Extra Bold"/>
              </a:rPr>
              <a:t>  Core</a:t>
            </a:r>
            <a:r>
              <a:rPr lang="en-US" sz="1500">
                <a:solidFill>
                  <a:srgbClr val="FF0000"/>
                </a:solidFill>
                <a:latin typeface="Abadi MT Condensed Extra Bold"/>
                <a:cs typeface="Abadi MT Condensed Extra Bold"/>
              </a:rPr>
              <a:t/>
            </a:r>
            <a:br>
              <a:rPr lang="en-US" sz="1500">
                <a:solidFill>
                  <a:srgbClr val="FF0000"/>
                </a:solidFill>
                <a:latin typeface="Abadi MT Condensed Extra Bold"/>
                <a:cs typeface="Abadi MT Condensed Extra Bold"/>
              </a:rPr>
            </a:br>
            <a:r>
              <a:rPr lang="en-US" sz="1500">
                <a:solidFill>
                  <a:srgbClr val="FF0000"/>
                </a:solidFill>
                <a:latin typeface="Abadi MT Condensed Extra Bold"/>
                <a:cs typeface="Abadi MT Condensed Extra Bold"/>
              </a:rPr>
              <a:t>    Identity</a:t>
            </a:r>
          </a:p>
        </p:txBody>
      </p:sp>
      <p:sp>
        <p:nvSpPr>
          <p:cNvPr id="12" name="TextBox 11"/>
          <p:cNvSpPr txBox="1"/>
          <p:nvPr/>
        </p:nvSpPr>
        <p:spPr>
          <a:xfrm>
            <a:off x="1292842" y="2869164"/>
            <a:ext cx="3264440" cy="2677656"/>
          </a:xfrm>
          <a:prstGeom prst="rect">
            <a:avLst/>
          </a:prstGeom>
          <a:noFill/>
        </p:spPr>
        <p:txBody>
          <a:bodyPr wrap="square" rtlCol="0">
            <a:spAutoFit/>
          </a:bodyPr>
          <a:lstStyle/>
          <a:p>
            <a:r>
              <a:rPr lang="en-US" sz="2400" dirty="0">
                <a:solidFill>
                  <a:srgbClr val="7F7F7F"/>
                </a:solidFill>
              </a:rPr>
              <a:t>What are the </a:t>
            </a:r>
            <a:br>
              <a:rPr lang="en-US" sz="2400" dirty="0">
                <a:solidFill>
                  <a:srgbClr val="7F7F7F"/>
                </a:solidFill>
              </a:rPr>
            </a:br>
            <a:r>
              <a:rPr lang="en-US" sz="2400" b="1" dirty="0">
                <a:solidFill>
                  <a:srgbClr val="FF0000"/>
                </a:solidFill>
              </a:rPr>
              <a:t>defining </a:t>
            </a:r>
            <a:br>
              <a:rPr lang="en-US" sz="2400" b="1" dirty="0">
                <a:solidFill>
                  <a:srgbClr val="FF0000"/>
                </a:solidFill>
              </a:rPr>
            </a:br>
            <a:r>
              <a:rPr lang="en-US" sz="2400" b="1" dirty="0">
                <a:solidFill>
                  <a:srgbClr val="FF0000"/>
                </a:solidFill>
              </a:rPr>
              <a:t>characteristics </a:t>
            </a:r>
            <a:br>
              <a:rPr lang="en-US" sz="2400" b="1" dirty="0">
                <a:solidFill>
                  <a:srgbClr val="FF0000"/>
                </a:solidFill>
              </a:rPr>
            </a:br>
            <a:r>
              <a:rPr lang="en-US" sz="2400" dirty="0">
                <a:solidFill>
                  <a:srgbClr val="7F7F7F"/>
                </a:solidFill>
              </a:rPr>
              <a:t>that make this </a:t>
            </a:r>
          </a:p>
          <a:p>
            <a:r>
              <a:rPr lang="en-US" sz="2400" dirty="0">
                <a:solidFill>
                  <a:srgbClr val="7F7F7F"/>
                </a:solidFill>
              </a:rPr>
              <a:t>character think, </a:t>
            </a:r>
            <a:br>
              <a:rPr lang="en-US" sz="2400" dirty="0">
                <a:solidFill>
                  <a:srgbClr val="7F7F7F"/>
                </a:solidFill>
              </a:rPr>
            </a:br>
            <a:r>
              <a:rPr lang="en-US" sz="2400" dirty="0">
                <a:solidFill>
                  <a:srgbClr val="7F7F7F"/>
                </a:solidFill>
              </a:rPr>
              <a:t>speak, act and see </a:t>
            </a:r>
            <a:br>
              <a:rPr lang="en-US" sz="2400" dirty="0">
                <a:solidFill>
                  <a:srgbClr val="7F7F7F"/>
                </a:solidFill>
              </a:rPr>
            </a:br>
            <a:r>
              <a:rPr lang="en-US" sz="2400" dirty="0">
                <a:solidFill>
                  <a:srgbClr val="7F7F7F"/>
                </a:solidFill>
              </a:rPr>
              <a:t>the world as they do?</a:t>
            </a:r>
            <a:endParaRPr lang="en-US" sz="2400" dirty="0"/>
          </a:p>
        </p:txBody>
      </p:sp>
    </p:spTree>
    <p:extLst>
      <p:ext uri="{BB962C8B-B14F-4D97-AF65-F5344CB8AC3E}">
        <p14:creationId xmlns:p14="http://schemas.microsoft.com/office/powerpoint/2010/main" val="7565493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155" y="388105"/>
            <a:ext cx="8502355" cy="954107"/>
          </a:xfrm>
          <a:prstGeom prst="rect">
            <a:avLst/>
          </a:prstGeom>
          <a:noFill/>
        </p:spPr>
        <p:txBody>
          <a:bodyPr wrap="square" rtlCol="0">
            <a:spAutoFit/>
          </a:bodyPr>
          <a:lstStyle/>
          <a:p>
            <a:endParaRPr lang="en-US" sz="2800"/>
          </a:p>
          <a:p>
            <a:endParaRPr lang="en-US" sz="2800"/>
          </a:p>
        </p:txBody>
      </p:sp>
      <p:pic>
        <p:nvPicPr>
          <p:cNvPr id="5" name="Picture 4"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1940386" y="256397"/>
            <a:ext cx="7038242" cy="6372267"/>
          </a:xfrm>
          <a:prstGeom prst="rect">
            <a:avLst/>
          </a:prstGeom>
        </p:spPr>
      </p:pic>
      <p:sp>
        <p:nvSpPr>
          <p:cNvPr id="7" name="TextBox 6"/>
          <p:cNvSpPr txBox="1"/>
          <p:nvPr/>
        </p:nvSpPr>
        <p:spPr>
          <a:xfrm>
            <a:off x="4293443" y="4457466"/>
            <a:ext cx="2515517" cy="1200329"/>
          </a:xfrm>
          <a:prstGeom prst="rect">
            <a:avLst/>
          </a:prstGeom>
          <a:noFill/>
        </p:spPr>
        <p:txBody>
          <a:bodyPr wrap="square" rtlCol="0">
            <a:spAutoFit/>
          </a:bodyPr>
          <a:lstStyle/>
          <a:p>
            <a:pPr algn="ctr"/>
            <a:r>
              <a:rPr lang="en-US" sz="3600">
                <a:solidFill>
                  <a:srgbClr val="FF0000"/>
                </a:solidFill>
                <a:latin typeface="Abadi MT Condensed Extra Bold"/>
                <a:cs typeface="Abadi MT Condensed Extra Bold"/>
              </a:rPr>
              <a:t>Professional</a:t>
            </a:r>
            <a:endParaRPr lang="en-US" sz="2400">
              <a:solidFill>
                <a:srgbClr val="FF0000"/>
              </a:solidFill>
              <a:latin typeface="Abadi MT Condensed Extra Bold"/>
              <a:cs typeface="Abadi MT Condensed Extra Bold"/>
            </a:endParaRPr>
          </a:p>
          <a:p>
            <a:pPr algn="ctr"/>
            <a:endParaRPr lang="en-US" sz="3600" dirty="0">
              <a:solidFill>
                <a:srgbClr val="FF0000"/>
              </a:solidFill>
              <a:latin typeface="Abadi MT Condensed Extra Bold"/>
              <a:cs typeface="Abadi MT Condensed Extra Bold"/>
            </a:endParaRPr>
          </a:p>
        </p:txBody>
      </p:sp>
      <p:sp>
        <p:nvSpPr>
          <p:cNvPr id="8" name="TextBox 7"/>
          <p:cNvSpPr txBox="1"/>
          <p:nvPr/>
        </p:nvSpPr>
        <p:spPr>
          <a:xfrm>
            <a:off x="4286476" y="947229"/>
            <a:ext cx="2522484" cy="1015663"/>
          </a:xfrm>
          <a:prstGeom prst="rect">
            <a:avLst/>
          </a:prstGeom>
          <a:noFill/>
        </p:spPr>
        <p:txBody>
          <a:bodyPr wrap="square" rtlCol="0">
            <a:spAutoFit/>
          </a:bodyPr>
          <a:lstStyle/>
          <a:p>
            <a:pPr algn="ctr"/>
            <a:r>
              <a:rPr lang="en-US" sz="3600" dirty="0">
                <a:solidFill>
                  <a:srgbClr val="FF0000"/>
                </a:solidFill>
                <a:latin typeface="Abadi MT Condensed Extra Bold"/>
                <a:cs typeface="Abadi MT Condensed Extra Bold"/>
              </a:rPr>
              <a:t>Magical</a:t>
            </a:r>
          </a:p>
          <a:p>
            <a:pPr algn="ctr"/>
            <a:r>
              <a:rPr lang="en-US" sz="2400" dirty="0" smtClean="0">
                <a:solidFill>
                  <a:srgbClr val="FF0000"/>
                </a:solidFill>
                <a:latin typeface="Abadi MT Condensed Extra Bold"/>
                <a:cs typeface="Abadi MT Condensed Extra Bold"/>
              </a:rPr>
              <a:t>Happy, Likeable</a:t>
            </a:r>
            <a:endParaRPr lang="en-US" sz="2400" dirty="0">
              <a:solidFill>
                <a:srgbClr val="FF0000"/>
              </a:solidFill>
              <a:latin typeface="Abadi MT Condensed Extra Bold"/>
              <a:cs typeface="Abadi MT Condensed Extra Bold"/>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76" y="256397"/>
            <a:ext cx="2934929" cy="154271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93" y="5153031"/>
            <a:ext cx="3316985" cy="147563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4287" b="10184"/>
          <a:stretch/>
        </p:blipFill>
        <p:spPr>
          <a:xfrm>
            <a:off x="208424" y="1921972"/>
            <a:ext cx="2715447" cy="101926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71" y="3637096"/>
            <a:ext cx="2530654" cy="1325050"/>
          </a:xfrm>
          <a:prstGeom prst="rect">
            <a:avLst/>
          </a:prstGeom>
        </p:spPr>
      </p:pic>
    </p:spTree>
    <p:extLst>
      <p:ext uri="{BB962C8B-B14F-4D97-AF65-F5344CB8AC3E}">
        <p14:creationId xmlns:p14="http://schemas.microsoft.com/office/powerpoint/2010/main" val="16966069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155" y="388105"/>
            <a:ext cx="8502355" cy="954107"/>
          </a:xfrm>
          <a:prstGeom prst="rect">
            <a:avLst/>
          </a:prstGeom>
          <a:noFill/>
        </p:spPr>
        <p:txBody>
          <a:bodyPr wrap="square" rtlCol="0">
            <a:spAutoFit/>
          </a:bodyPr>
          <a:lstStyle/>
          <a:p>
            <a:endParaRPr lang="en-US" sz="2800"/>
          </a:p>
          <a:p>
            <a:endParaRPr lang="en-US" sz="2800"/>
          </a:p>
        </p:txBody>
      </p:sp>
      <p:pic>
        <p:nvPicPr>
          <p:cNvPr id="5" name="Picture 4"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1940386" y="256397"/>
            <a:ext cx="7038242" cy="6372267"/>
          </a:xfrm>
          <a:prstGeom prst="rect">
            <a:avLst/>
          </a:prstGeom>
        </p:spPr>
      </p:pic>
      <p:sp>
        <p:nvSpPr>
          <p:cNvPr id="9" name="TextBox 8"/>
          <p:cNvSpPr txBox="1"/>
          <p:nvPr/>
        </p:nvSpPr>
        <p:spPr>
          <a:xfrm>
            <a:off x="22232" y="3798301"/>
            <a:ext cx="3520012" cy="2554545"/>
          </a:xfrm>
          <a:prstGeom prst="rect">
            <a:avLst/>
          </a:prstGeom>
          <a:noFill/>
        </p:spPr>
        <p:txBody>
          <a:bodyPr wrap="square" rtlCol="0">
            <a:spAutoFit/>
          </a:bodyPr>
          <a:lstStyle/>
          <a:p>
            <a:pPr algn="ctr"/>
            <a:r>
              <a:rPr lang="en-US" sz="4000"/>
              <a:t>The </a:t>
            </a:r>
            <a:br>
              <a:rPr lang="en-US" sz="4000"/>
            </a:br>
            <a:r>
              <a:rPr lang="en-US" sz="4000"/>
              <a:t>vertical axis </a:t>
            </a:r>
            <a:br>
              <a:rPr lang="en-US" sz="4000"/>
            </a:br>
            <a:r>
              <a:rPr lang="en-US" sz="4000"/>
              <a:t>is public,</a:t>
            </a:r>
          </a:p>
          <a:p>
            <a:pPr algn="ctr"/>
            <a:r>
              <a:rPr lang="en-US" sz="4000"/>
              <a:t>outward-facing.</a:t>
            </a:r>
          </a:p>
        </p:txBody>
      </p:sp>
      <p:sp>
        <p:nvSpPr>
          <p:cNvPr id="7" name="TextBox 6"/>
          <p:cNvSpPr txBox="1"/>
          <p:nvPr/>
        </p:nvSpPr>
        <p:spPr>
          <a:xfrm>
            <a:off x="4293443" y="4457466"/>
            <a:ext cx="2515517" cy="1200329"/>
          </a:xfrm>
          <a:prstGeom prst="rect">
            <a:avLst/>
          </a:prstGeom>
          <a:noFill/>
        </p:spPr>
        <p:txBody>
          <a:bodyPr wrap="square" rtlCol="0">
            <a:spAutoFit/>
          </a:bodyPr>
          <a:lstStyle/>
          <a:p>
            <a:pPr algn="ctr"/>
            <a:r>
              <a:rPr lang="en-US" sz="3600">
                <a:solidFill>
                  <a:srgbClr val="FF0000"/>
                </a:solidFill>
                <a:latin typeface="Abadi MT Condensed Extra Bold"/>
                <a:cs typeface="Abadi MT Condensed Extra Bold"/>
              </a:rPr>
              <a:t>Professional</a:t>
            </a:r>
            <a:endParaRPr lang="en-US" sz="2400">
              <a:solidFill>
                <a:srgbClr val="FF0000"/>
              </a:solidFill>
              <a:latin typeface="Abadi MT Condensed Extra Bold"/>
              <a:cs typeface="Abadi MT Condensed Extra Bold"/>
            </a:endParaRPr>
          </a:p>
          <a:p>
            <a:pPr algn="ctr"/>
            <a:endParaRPr lang="en-US" sz="3600" dirty="0">
              <a:solidFill>
                <a:srgbClr val="FF0000"/>
              </a:solidFill>
              <a:latin typeface="Abadi MT Condensed Extra Bold"/>
              <a:cs typeface="Abadi MT Condensed Extra Bold"/>
            </a:endParaRPr>
          </a:p>
        </p:txBody>
      </p:sp>
      <p:sp>
        <p:nvSpPr>
          <p:cNvPr id="8" name="TextBox 7"/>
          <p:cNvSpPr txBox="1"/>
          <p:nvPr/>
        </p:nvSpPr>
        <p:spPr>
          <a:xfrm>
            <a:off x="4286476" y="947229"/>
            <a:ext cx="2522484" cy="1015663"/>
          </a:xfrm>
          <a:prstGeom prst="rect">
            <a:avLst/>
          </a:prstGeom>
          <a:noFill/>
        </p:spPr>
        <p:txBody>
          <a:bodyPr wrap="square" rtlCol="0">
            <a:spAutoFit/>
          </a:bodyPr>
          <a:lstStyle/>
          <a:p>
            <a:pPr algn="ctr"/>
            <a:r>
              <a:rPr lang="en-US" sz="3600" dirty="0">
                <a:solidFill>
                  <a:srgbClr val="FF0000"/>
                </a:solidFill>
                <a:latin typeface="Abadi MT Condensed Extra Bold"/>
                <a:cs typeface="Abadi MT Condensed Extra Bold"/>
              </a:rPr>
              <a:t>Magical</a:t>
            </a:r>
          </a:p>
          <a:p>
            <a:pPr algn="ctr"/>
            <a:r>
              <a:rPr lang="en-US" sz="2400" dirty="0" smtClean="0">
                <a:solidFill>
                  <a:srgbClr val="FF0000"/>
                </a:solidFill>
                <a:latin typeface="Abadi MT Condensed Extra Bold"/>
                <a:cs typeface="Abadi MT Condensed Extra Bold"/>
              </a:rPr>
              <a:t>Happy, Likeable</a:t>
            </a:r>
            <a:endParaRPr lang="en-US" sz="2400" dirty="0">
              <a:solidFill>
                <a:srgbClr val="FF0000"/>
              </a:solidFill>
              <a:latin typeface="Abadi MT Condensed Extra Bold"/>
              <a:cs typeface="Abadi MT Condensed Extra Bold"/>
            </a:endParaRPr>
          </a:p>
        </p:txBody>
      </p:sp>
    </p:spTree>
    <p:extLst>
      <p:ext uri="{BB962C8B-B14F-4D97-AF65-F5344CB8AC3E}">
        <p14:creationId xmlns:p14="http://schemas.microsoft.com/office/powerpoint/2010/main" val="5854126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6250"/>
          <a:stretch/>
        </p:blipFill>
        <p:spPr>
          <a:xfrm>
            <a:off x="1143000" y="857250"/>
            <a:ext cx="6858000" cy="5143500"/>
          </a:xfrm>
          <a:prstGeom prst="rect">
            <a:avLst/>
          </a:prstGeom>
        </p:spPr>
      </p:pic>
    </p:spTree>
    <p:extLst>
      <p:ext uri="{BB962C8B-B14F-4D97-AF65-F5344CB8AC3E}">
        <p14:creationId xmlns:p14="http://schemas.microsoft.com/office/powerpoint/2010/main" val="74083493"/>
      </p:ext>
    </p:extLst>
  </p:cSld>
  <p:clrMapOvr>
    <a:masterClrMapping/>
  </p:clrMapOvr>
  <p:transition>
    <p:wipe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39710" y="5177242"/>
            <a:ext cx="4264121" cy="600164"/>
          </a:xfrm>
          <a:prstGeom prst="rect">
            <a:avLst/>
          </a:prstGeom>
          <a:noFill/>
        </p:spPr>
        <p:txBody>
          <a:bodyPr wrap="square" rtlCol="0">
            <a:spAutoFit/>
          </a:bodyPr>
          <a:lstStyle/>
          <a:p>
            <a:r>
              <a:rPr lang="en-US" sz="3300"/>
              <a:t>Remy from </a:t>
            </a:r>
            <a:r>
              <a:rPr lang="en-US" sz="3300" i="1"/>
              <a:t>Ratatouille </a:t>
            </a:r>
          </a:p>
        </p:txBody>
      </p:sp>
      <p:pic>
        <p:nvPicPr>
          <p:cNvPr id="13" name="Picture 12" descr="Character-Diamon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7147" y="1072683"/>
            <a:ext cx="4040539" cy="4013602"/>
          </a:xfrm>
          <a:prstGeom prst="rect">
            <a:avLst/>
          </a:prstGeom>
        </p:spPr>
      </p:pic>
      <p:sp>
        <p:nvSpPr>
          <p:cNvPr id="14" name="TextBox 13"/>
          <p:cNvSpPr txBox="1"/>
          <p:nvPr/>
        </p:nvSpPr>
        <p:spPr>
          <a:xfrm>
            <a:off x="5236828" y="1356157"/>
            <a:ext cx="1190723" cy="461665"/>
          </a:xfrm>
          <a:prstGeom prst="rect">
            <a:avLst/>
          </a:prstGeom>
          <a:noFill/>
        </p:spPr>
        <p:txBody>
          <a:bodyPr wrap="square" rtlCol="0">
            <a:spAutoFit/>
          </a:bodyPr>
          <a:lstStyle/>
          <a:p>
            <a:pPr algn="ctr"/>
            <a:r>
              <a:rPr lang="en-US" sz="2400" b="1">
                <a:solidFill>
                  <a:srgbClr val="FF0000"/>
                </a:solidFill>
              </a:rPr>
              <a:t>Rat</a:t>
            </a:r>
          </a:p>
        </p:txBody>
      </p:sp>
      <p:sp>
        <p:nvSpPr>
          <p:cNvPr id="16" name="TextBox 15"/>
          <p:cNvSpPr txBox="1"/>
          <p:nvPr/>
        </p:nvSpPr>
        <p:spPr>
          <a:xfrm>
            <a:off x="5067628" y="3919573"/>
            <a:ext cx="1473323" cy="830997"/>
          </a:xfrm>
          <a:prstGeom prst="rect">
            <a:avLst/>
          </a:prstGeom>
          <a:noFill/>
        </p:spPr>
        <p:txBody>
          <a:bodyPr wrap="square" rtlCol="0">
            <a:spAutoFit/>
          </a:bodyPr>
          <a:lstStyle/>
          <a:p>
            <a:pPr algn="ctr"/>
            <a:r>
              <a:rPr lang="en-US" sz="2400" b="1">
                <a:solidFill>
                  <a:srgbClr val="FF0000"/>
                </a:solidFill>
              </a:rPr>
              <a:t>Gourmet</a:t>
            </a:r>
          </a:p>
          <a:p>
            <a:pPr algn="ctr"/>
            <a:r>
              <a:rPr lang="en-US" sz="2400" b="1">
                <a:solidFill>
                  <a:srgbClr val="FF0000"/>
                </a:solidFill>
              </a:rPr>
              <a:t>Chef</a:t>
            </a:r>
          </a:p>
        </p:txBody>
      </p:sp>
      <p:pic>
        <p:nvPicPr>
          <p:cNvPr id="17" name="Picture 16"/>
          <p:cNvPicPr>
            <a:picLocks noChangeAspect="1"/>
          </p:cNvPicPr>
          <p:nvPr/>
        </p:nvPicPr>
        <p:blipFill>
          <a:blip r:embed="rId3"/>
          <a:stretch>
            <a:fillRect/>
          </a:stretch>
        </p:blipFill>
        <p:spPr>
          <a:xfrm>
            <a:off x="964420" y="2288851"/>
            <a:ext cx="3239957" cy="3711899"/>
          </a:xfrm>
          <a:prstGeom prst="rect">
            <a:avLst/>
          </a:prstGeom>
        </p:spPr>
      </p:pic>
    </p:spTree>
    <p:extLst>
      <p:ext uri="{BB962C8B-B14F-4D97-AF65-F5344CB8AC3E}">
        <p14:creationId xmlns:p14="http://schemas.microsoft.com/office/powerpoint/2010/main" val="1728235238"/>
      </p:ext>
    </p:extLst>
  </p:cSld>
  <p:clrMapOvr>
    <a:masterClrMapping/>
  </p:clrMapOvr>
  <p:transition spd="slow">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56051" y="5189495"/>
            <a:ext cx="1847752" cy="600164"/>
          </a:xfrm>
          <a:prstGeom prst="rect">
            <a:avLst/>
          </a:prstGeom>
          <a:noFill/>
        </p:spPr>
        <p:txBody>
          <a:bodyPr wrap="square" rtlCol="0">
            <a:spAutoFit/>
          </a:bodyPr>
          <a:lstStyle/>
          <a:p>
            <a:r>
              <a:rPr lang="en-US" sz="3300"/>
              <a:t>WALL·E</a:t>
            </a:r>
            <a:endParaRPr lang="en-US" sz="3300" i="1"/>
          </a:p>
        </p:txBody>
      </p:sp>
      <p:pic>
        <p:nvPicPr>
          <p:cNvPr id="2" name="Picture 1"/>
          <p:cNvPicPr>
            <a:picLocks noChangeAspect="1"/>
          </p:cNvPicPr>
          <p:nvPr/>
        </p:nvPicPr>
        <p:blipFill>
          <a:blip r:embed="rId2"/>
          <a:stretch>
            <a:fillRect/>
          </a:stretch>
        </p:blipFill>
        <p:spPr>
          <a:xfrm>
            <a:off x="1254899" y="2470563"/>
            <a:ext cx="3381375" cy="3381375"/>
          </a:xfrm>
          <a:prstGeom prst="rect">
            <a:avLst/>
          </a:prstGeom>
        </p:spPr>
      </p:pic>
      <p:pic>
        <p:nvPicPr>
          <p:cNvPr id="7" name="Picture 6" descr="Character-Diamon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147" y="1072683"/>
            <a:ext cx="4040539" cy="4013602"/>
          </a:xfrm>
          <a:prstGeom prst="rect">
            <a:avLst/>
          </a:prstGeom>
        </p:spPr>
      </p:pic>
      <p:sp>
        <p:nvSpPr>
          <p:cNvPr id="8" name="TextBox 7"/>
          <p:cNvSpPr txBox="1"/>
          <p:nvPr/>
        </p:nvSpPr>
        <p:spPr>
          <a:xfrm>
            <a:off x="5010026" y="1594266"/>
            <a:ext cx="1689656" cy="461665"/>
          </a:xfrm>
          <a:prstGeom prst="rect">
            <a:avLst/>
          </a:prstGeom>
          <a:noFill/>
        </p:spPr>
        <p:txBody>
          <a:bodyPr wrap="square" rtlCol="0">
            <a:spAutoFit/>
          </a:bodyPr>
          <a:lstStyle/>
          <a:p>
            <a:pPr algn="ctr"/>
            <a:r>
              <a:rPr lang="en-US" sz="2400" b="1">
                <a:solidFill>
                  <a:srgbClr val="FF0000"/>
                </a:solidFill>
              </a:rPr>
              <a:t>Machine</a:t>
            </a:r>
          </a:p>
        </p:txBody>
      </p:sp>
      <p:sp>
        <p:nvSpPr>
          <p:cNvPr id="9" name="TextBox 8"/>
          <p:cNvSpPr txBox="1"/>
          <p:nvPr/>
        </p:nvSpPr>
        <p:spPr>
          <a:xfrm>
            <a:off x="4870261" y="3511387"/>
            <a:ext cx="1915557" cy="830997"/>
          </a:xfrm>
          <a:prstGeom prst="rect">
            <a:avLst/>
          </a:prstGeom>
          <a:noFill/>
        </p:spPr>
        <p:txBody>
          <a:bodyPr wrap="square" rtlCol="0">
            <a:spAutoFit/>
          </a:bodyPr>
          <a:lstStyle/>
          <a:p>
            <a:pPr algn="ctr"/>
            <a:r>
              <a:rPr lang="en-US" sz="2400" b="1">
                <a:solidFill>
                  <a:srgbClr val="FF0000"/>
                </a:solidFill>
              </a:rPr>
              <a:t>Romantic,</a:t>
            </a:r>
            <a:br>
              <a:rPr lang="en-US" sz="2400" b="1">
                <a:solidFill>
                  <a:srgbClr val="FF0000"/>
                </a:solidFill>
              </a:rPr>
            </a:br>
            <a:r>
              <a:rPr lang="en-US" sz="2400" b="1">
                <a:solidFill>
                  <a:srgbClr val="FF0000"/>
                </a:solidFill>
              </a:rPr>
              <a:t>Sentimental</a:t>
            </a:r>
          </a:p>
        </p:txBody>
      </p:sp>
    </p:spTree>
    <p:extLst>
      <p:ext uri="{BB962C8B-B14F-4D97-AF65-F5344CB8AC3E}">
        <p14:creationId xmlns:p14="http://schemas.microsoft.com/office/powerpoint/2010/main" val="1733319391"/>
      </p:ext>
    </p:extLst>
  </p:cSld>
  <p:clrMapOvr>
    <a:masterClrMapping/>
  </p:clrMapOvr>
  <p:transition spd="slow">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4020" y="3169203"/>
            <a:ext cx="2684146" cy="2684146"/>
          </a:xfrm>
          <a:prstGeom prst="rect">
            <a:avLst/>
          </a:prstGeom>
        </p:spPr>
      </p:pic>
      <p:sp>
        <p:nvSpPr>
          <p:cNvPr id="5" name="TextBox 4"/>
          <p:cNvSpPr txBox="1"/>
          <p:nvPr/>
        </p:nvSpPr>
        <p:spPr>
          <a:xfrm>
            <a:off x="4148165" y="5189495"/>
            <a:ext cx="4273056" cy="600164"/>
          </a:xfrm>
          <a:prstGeom prst="rect">
            <a:avLst/>
          </a:prstGeom>
          <a:noFill/>
        </p:spPr>
        <p:txBody>
          <a:bodyPr wrap="square" rtlCol="0">
            <a:spAutoFit/>
          </a:bodyPr>
          <a:lstStyle/>
          <a:p>
            <a:r>
              <a:rPr lang="en-US" sz="3300" dirty="0"/>
              <a:t>Lots-o'-</a:t>
            </a:r>
            <a:r>
              <a:rPr lang="en-US" sz="3300" dirty="0" err="1"/>
              <a:t>Huggin</a:t>
            </a:r>
            <a:r>
              <a:rPr lang="en-US" sz="3300" dirty="0"/>
              <a:t>' Bear</a:t>
            </a:r>
            <a:endParaRPr lang="en-US" sz="3300" i="1" dirty="0"/>
          </a:p>
        </p:txBody>
      </p:sp>
      <p:pic>
        <p:nvPicPr>
          <p:cNvPr id="7" name="Picture 6" descr="Character-Diamon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147" y="1072683"/>
            <a:ext cx="4040539" cy="4013602"/>
          </a:xfrm>
          <a:prstGeom prst="rect">
            <a:avLst/>
          </a:prstGeom>
        </p:spPr>
      </p:pic>
      <p:sp>
        <p:nvSpPr>
          <p:cNvPr id="8" name="TextBox 7"/>
          <p:cNvSpPr txBox="1"/>
          <p:nvPr/>
        </p:nvSpPr>
        <p:spPr>
          <a:xfrm>
            <a:off x="5248168" y="1424188"/>
            <a:ext cx="1190723" cy="830997"/>
          </a:xfrm>
          <a:prstGeom prst="rect">
            <a:avLst/>
          </a:prstGeom>
          <a:noFill/>
        </p:spPr>
        <p:txBody>
          <a:bodyPr wrap="square" rtlCol="0">
            <a:spAutoFit/>
          </a:bodyPr>
          <a:lstStyle/>
          <a:p>
            <a:pPr algn="ctr"/>
            <a:r>
              <a:rPr lang="en-US" sz="2400" b="1">
                <a:solidFill>
                  <a:srgbClr val="FF0000"/>
                </a:solidFill>
              </a:rPr>
              <a:t>Teddy</a:t>
            </a:r>
          </a:p>
          <a:p>
            <a:pPr algn="ctr"/>
            <a:r>
              <a:rPr lang="en-US" sz="2400" b="1">
                <a:solidFill>
                  <a:srgbClr val="FF0000"/>
                </a:solidFill>
              </a:rPr>
              <a:t>Bear</a:t>
            </a:r>
          </a:p>
        </p:txBody>
      </p:sp>
      <p:sp>
        <p:nvSpPr>
          <p:cNvPr id="9" name="TextBox 8"/>
          <p:cNvSpPr txBox="1"/>
          <p:nvPr/>
        </p:nvSpPr>
        <p:spPr>
          <a:xfrm>
            <a:off x="5067628" y="3919573"/>
            <a:ext cx="1473323" cy="830997"/>
          </a:xfrm>
          <a:prstGeom prst="rect">
            <a:avLst/>
          </a:prstGeom>
          <a:noFill/>
        </p:spPr>
        <p:txBody>
          <a:bodyPr wrap="square" rtlCol="0">
            <a:spAutoFit/>
          </a:bodyPr>
          <a:lstStyle/>
          <a:p>
            <a:pPr algn="ctr"/>
            <a:r>
              <a:rPr lang="en-US" sz="2400" b="1">
                <a:solidFill>
                  <a:srgbClr val="FF0000"/>
                </a:solidFill>
              </a:rPr>
              <a:t>Sinister,</a:t>
            </a:r>
            <a:br>
              <a:rPr lang="en-US" sz="2400" b="1">
                <a:solidFill>
                  <a:srgbClr val="FF0000"/>
                </a:solidFill>
              </a:rPr>
            </a:br>
            <a:r>
              <a:rPr lang="en-US" sz="2400" b="1">
                <a:solidFill>
                  <a:srgbClr val="FF0000"/>
                </a:solidFill>
              </a:rPr>
              <a:t>Evil</a:t>
            </a:r>
          </a:p>
        </p:txBody>
      </p:sp>
    </p:spTree>
    <p:extLst>
      <p:ext uri="{BB962C8B-B14F-4D97-AF65-F5344CB8AC3E}">
        <p14:creationId xmlns:p14="http://schemas.microsoft.com/office/powerpoint/2010/main" val="1283332982"/>
      </p:ext>
    </p:extLst>
  </p:cSld>
  <p:clrMapOvr>
    <a:masterClrMapping/>
  </p:clrMapOvr>
  <p:transition spd="slow">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722"/>
          <a:stretch/>
        </p:blipFill>
        <p:spPr>
          <a:xfrm>
            <a:off x="1143000" y="3181675"/>
            <a:ext cx="4531691" cy="2794589"/>
          </a:xfrm>
          <a:prstGeom prst="rect">
            <a:avLst/>
          </a:prstGeom>
        </p:spPr>
      </p:pic>
      <p:pic>
        <p:nvPicPr>
          <p:cNvPr id="4" name="Picture 3" descr="Character-Diamon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147" y="1072683"/>
            <a:ext cx="4040539" cy="4013602"/>
          </a:xfrm>
          <a:prstGeom prst="rect">
            <a:avLst/>
          </a:prstGeom>
        </p:spPr>
      </p:pic>
      <p:sp>
        <p:nvSpPr>
          <p:cNvPr id="9" name="TextBox 8"/>
          <p:cNvSpPr txBox="1"/>
          <p:nvPr/>
        </p:nvSpPr>
        <p:spPr>
          <a:xfrm>
            <a:off x="4987346" y="1616943"/>
            <a:ext cx="1746389" cy="461665"/>
          </a:xfrm>
          <a:prstGeom prst="rect">
            <a:avLst/>
          </a:prstGeom>
          <a:noFill/>
        </p:spPr>
        <p:txBody>
          <a:bodyPr wrap="square" rtlCol="0">
            <a:spAutoFit/>
          </a:bodyPr>
          <a:lstStyle/>
          <a:p>
            <a:pPr algn="ctr"/>
            <a:r>
              <a:rPr lang="en-US" sz="2400" b="1">
                <a:solidFill>
                  <a:srgbClr val="FF0000"/>
                </a:solidFill>
              </a:rPr>
              <a:t>Monsters</a:t>
            </a:r>
          </a:p>
        </p:txBody>
      </p:sp>
      <p:sp>
        <p:nvSpPr>
          <p:cNvPr id="10" name="TextBox 9"/>
          <p:cNvSpPr txBox="1"/>
          <p:nvPr/>
        </p:nvSpPr>
        <p:spPr>
          <a:xfrm>
            <a:off x="4920206" y="3760834"/>
            <a:ext cx="1836207" cy="830997"/>
          </a:xfrm>
          <a:prstGeom prst="rect">
            <a:avLst/>
          </a:prstGeom>
          <a:noFill/>
        </p:spPr>
        <p:txBody>
          <a:bodyPr wrap="square" rtlCol="0">
            <a:spAutoFit/>
          </a:bodyPr>
          <a:lstStyle/>
          <a:p>
            <a:pPr algn="ctr"/>
            <a:r>
              <a:rPr lang="en-US" sz="2400" b="1">
                <a:solidFill>
                  <a:srgbClr val="FF0000"/>
                </a:solidFill>
              </a:rPr>
              <a:t>Terrified of</a:t>
            </a:r>
          </a:p>
          <a:p>
            <a:pPr algn="ctr"/>
            <a:r>
              <a:rPr lang="en-US" sz="2400" b="1">
                <a:solidFill>
                  <a:srgbClr val="FF0000"/>
                </a:solidFill>
              </a:rPr>
              <a:t>Humans</a:t>
            </a:r>
          </a:p>
        </p:txBody>
      </p:sp>
      <p:sp>
        <p:nvSpPr>
          <p:cNvPr id="11" name="TextBox 10"/>
          <p:cNvSpPr txBox="1"/>
          <p:nvPr/>
        </p:nvSpPr>
        <p:spPr>
          <a:xfrm>
            <a:off x="5418244" y="5200834"/>
            <a:ext cx="2472167" cy="1107996"/>
          </a:xfrm>
          <a:prstGeom prst="rect">
            <a:avLst/>
          </a:prstGeom>
          <a:noFill/>
        </p:spPr>
        <p:txBody>
          <a:bodyPr wrap="square" rtlCol="0">
            <a:spAutoFit/>
          </a:bodyPr>
          <a:lstStyle/>
          <a:p>
            <a:r>
              <a:rPr lang="en-US" sz="3300"/>
              <a:t>Monsters Inc.</a:t>
            </a:r>
          </a:p>
        </p:txBody>
      </p:sp>
    </p:spTree>
    <p:extLst>
      <p:ext uri="{BB962C8B-B14F-4D97-AF65-F5344CB8AC3E}">
        <p14:creationId xmlns:p14="http://schemas.microsoft.com/office/powerpoint/2010/main" val="1799161653"/>
      </p:ext>
    </p:extLst>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5" y="3777516"/>
            <a:ext cx="9159301" cy="3076731"/>
          </a:xfrm>
          <a:prstGeom prst="rect">
            <a:avLst/>
          </a:prstGeom>
        </p:spPr>
      </p:pic>
      <p:sp>
        <p:nvSpPr>
          <p:cNvPr id="4" name="TextBox 3"/>
          <p:cNvSpPr txBox="1"/>
          <p:nvPr/>
        </p:nvSpPr>
        <p:spPr>
          <a:xfrm>
            <a:off x="5675" y="239842"/>
            <a:ext cx="9159301" cy="3785652"/>
          </a:xfrm>
          <a:prstGeom prst="rect">
            <a:avLst/>
          </a:prstGeom>
          <a:noFill/>
        </p:spPr>
        <p:txBody>
          <a:bodyPr wrap="square" rtlCol="0">
            <a:spAutoFit/>
          </a:bodyPr>
          <a:lstStyle/>
          <a:p>
            <a:r>
              <a:rPr lang="en-US" sz="3000" dirty="0"/>
              <a:t>last. At Dad's funeral, I realized that every time </a:t>
            </a:r>
            <a:r>
              <a:rPr lang="en-US" sz="3000" dirty="0" smtClean="0"/>
              <a:t>he handed </a:t>
            </a:r>
            <a:r>
              <a:rPr lang="en-US" sz="3000" dirty="0"/>
              <a:t>me that flashlight, he was </a:t>
            </a:r>
            <a:r>
              <a:rPr lang="en-US" sz="3000" b="1" dirty="0">
                <a:solidFill>
                  <a:srgbClr val="FF0000"/>
                </a:solidFill>
              </a:rPr>
              <a:t>passing </a:t>
            </a:r>
            <a:r>
              <a:rPr lang="en-US" sz="3000" b="1" dirty="0" smtClean="0">
                <a:solidFill>
                  <a:srgbClr val="FF0000"/>
                </a:solidFill>
              </a:rPr>
              <a:t>the torch</a:t>
            </a:r>
            <a:r>
              <a:rPr lang="en-US" sz="3000" b="1" dirty="0">
                <a:solidFill>
                  <a:srgbClr val="FF0000"/>
                </a:solidFill>
              </a:rPr>
              <a:t>.</a:t>
            </a:r>
            <a:r>
              <a:rPr lang="en-US" sz="3000" dirty="0">
                <a:solidFill>
                  <a:srgbClr val="FF0000"/>
                </a:solidFill>
              </a:rPr>
              <a:t> </a:t>
            </a:r>
            <a:r>
              <a:rPr lang="en-US" sz="3000" dirty="0"/>
              <a:t>And my Dad </a:t>
            </a:r>
            <a:r>
              <a:rPr lang="en-US" sz="3000" i="1" dirty="0"/>
              <a:t>believed</a:t>
            </a:r>
            <a:r>
              <a:rPr lang="en-US" sz="3000" dirty="0"/>
              <a:t> in </a:t>
            </a:r>
            <a:r>
              <a:rPr lang="en-US" sz="3000" dirty="0" err="1"/>
              <a:t>Goettl</a:t>
            </a:r>
            <a:r>
              <a:rPr lang="en-US" sz="3000" dirty="0"/>
              <a:t> air conditioners. </a:t>
            </a:r>
            <a:r>
              <a:rPr lang="en-US" sz="3000" dirty="0" smtClean="0"/>
              <a:t>So </a:t>
            </a:r>
            <a:r>
              <a:rPr lang="en-US" sz="3000" dirty="0"/>
              <a:t>I bought the company.  </a:t>
            </a:r>
            <a:r>
              <a:rPr lang="en-US" sz="3000" b="1" dirty="0" err="1">
                <a:solidFill>
                  <a:srgbClr val="FF0000"/>
                </a:solidFill>
              </a:rPr>
              <a:t>Goettl</a:t>
            </a:r>
            <a:r>
              <a:rPr lang="en-US" sz="3000" b="1" dirty="0">
                <a:solidFill>
                  <a:srgbClr val="FF0000"/>
                </a:solidFill>
              </a:rPr>
              <a:t>.  Gee Oh </a:t>
            </a:r>
            <a:r>
              <a:rPr lang="en-US" sz="3000" b="1" dirty="0" err="1">
                <a:solidFill>
                  <a:srgbClr val="FF0000"/>
                </a:solidFill>
              </a:rPr>
              <a:t>Ee</a:t>
            </a:r>
            <a:r>
              <a:rPr lang="en-US" sz="3000" b="1" dirty="0">
                <a:solidFill>
                  <a:srgbClr val="FF0000"/>
                </a:solidFill>
              </a:rPr>
              <a:t>, T-T-L. </a:t>
            </a:r>
            <a:br>
              <a:rPr lang="en-US" sz="3000" b="1" dirty="0">
                <a:solidFill>
                  <a:srgbClr val="FF0000"/>
                </a:solidFill>
              </a:rPr>
            </a:br>
            <a:r>
              <a:rPr lang="en-US" sz="3000" b="1" dirty="0">
                <a:solidFill>
                  <a:srgbClr val="FF0000"/>
                </a:solidFill>
              </a:rPr>
              <a:t>It'll keep you cool, but it's hard to spell.</a:t>
            </a:r>
            <a:r>
              <a:rPr lang="en-US" sz="3000" dirty="0"/>
              <a:t> You can count on us to </a:t>
            </a:r>
            <a:r>
              <a:rPr lang="en-US" sz="3000" b="1" dirty="0"/>
              <a:t>respond</a:t>
            </a:r>
            <a:r>
              <a:rPr lang="en-US" sz="3000" dirty="0"/>
              <a:t> right away and </a:t>
            </a:r>
            <a:r>
              <a:rPr lang="en-US" sz="3000" b="1" dirty="0"/>
              <a:t>do</a:t>
            </a:r>
            <a:r>
              <a:rPr lang="en-US" sz="3000" dirty="0"/>
              <a:t> the right thing... Always.  </a:t>
            </a:r>
            <a:r>
              <a:rPr lang="en-US" sz="3000" dirty="0" smtClean="0"/>
              <a:t>No </a:t>
            </a:r>
            <a:r>
              <a:rPr lang="en-US" sz="3000" dirty="0"/>
              <a:t>one knows air conditioning like </a:t>
            </a:r>
            <a:r>
              <a:rPr lang="en-US" sz="3000" dirty="0" err="1"/>
              <a:t>Goettl</a:t>
            </a:r>
            <a:r>
              <a:rPr lang="en-US" sz="3000" dirty="0"/>
              <a:t>.  </a:t>
            </a:r>
            <a:r>
              <a:rPr lang="en-US" sz="3000" dirty="0" smtClean="0"/>
              <a:t>G-Oh </a:t>
            </a:r>
            <a:r>
              <a:rPr lang="en-US" sz="3000" dirty="0" err="1"/>
              <a:t>Ee</a:t>
            </a:r>
            <a:r>
              <a:rPr lang="en-US" sz="3000" dirty="0"/>
              <a:t>, T-T-L.</a:t>
            </a:r>
          </a:p>
          <a:p>
            <a:endParaRPr lang="en-US" sz="3000" dirty="0"/>
          </a:p>
        </p:txBody>
      </p:sp>
    </p:spTree>
    <p:extLst>
      <p:ext uri="{BB962C8B-B14F-4D97-AF65-F5344CB8AC3E}">
        <p14:creationId xmlns:p14="http://schemas.microsoft.com/office/powerpoint/2010/main" val="6075493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acter-Diamon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7147" y="1072683"/>
            <a:ext cx="4040539" cy="4013602"/>
          </a:xfrm>
          <a:prstGeom prst="rect">
            <a:avLst/>
          </a:prstGeom>
        </p:spPr>
      </p:pic>
      <p:sp>
        <p:nvSpPr>
          <p:cNvPr id="9" name="TextBox 8"/>
          <p:cNvSpPr txBox="1"/>
          <p:nvPr/>
        </p:nvSpPr>
        <p:spPr>
          <a:xfrm>
            <a:off x="4987346" y="1616943"/>
            <a:ext cx="1746389" cy="461665"/>
          </a:xfrm>
          <a:prstGeom prst="rect">
            <a:avLst/>
          </a:prstGeom>
          <a:noFill/>
        </p:spPr>
        <p:txBody>
          <a:bodyPr wrap="square" rtlCol="0">
            <a:spAutoFit/>
          </a:bodyPr>
          <a:lstStyle/>
          <a:p>
            <a:pPr algn="ctr"/>
            <a:r>
              <a:rPr lang="en-US" sz="2400" b="1">
                <a:solidFill>
                  <a:srgbClr val="FF0000"/>
                </a:solidFill>
              </a:rPr>
              <a:t>Sadness</a:t>
            </a:r>
          </a:p>
        </p:txBody>
      </p:sp>
      <p:sp>
        <p:nvSpPr>
          <p:cNvPr id="10" name="TextBox 9"/>
          <p:cNvSpPr txBox="1"/>
          <p:nvPr/>
        </p:nvSpPr>
        <p:spPr>
          <a:xfrm>
            <a:off x="4751550" y="3532617"/>
            <a:ext cx="2205251" cy="1200329"/>
          </a:xfrm>
          <a:prstGeom prst="rect">
            <a:avLst/>
          </a:prstGeom>
          <a:noFill/>
        </p:spPr>
        <p:txBody>
          <a:bodyPr wrap="square" rtlCol="0">
            <a:spAutoFit/>
          </a:bodyPr>
          <a:lstStyle/>
          <a:p>
            <a:pPr algn="ctr"/>
            <a:r>
              <a:rPr lang="en-US" sz="2400" b="1">
                <a:solidFill>
                  <a:srgbClr val="FF0000"/>
                </a:solidFill>
              </a:rPr>
              <a:t>The Key to Feeling </a:t>
            </a:r>
          </a:p>
          <a:p>
            <a:pPr algn="ctr"/>
            <a:r>
              <a:rPr lang="en-US" sz="2400" b="1">
                <a:solidFill>
                  <a:srgbClr val="FF0000"/>
                </a:solidFill>
              </a:rPr>
              <a:t>Better</a:t>
            </a:r>
          </a:p>
        </p:txBody>
      </p:sp>
      <p:sp>
        <p:nvSpPr>
          <p:cNvPr id="11" name="TextBox 10"/>
          <p:cNvSpPr txBox="1"/>
          <p:nvPr/>
        </p:nvSpPr>
        <p:spPr>
          <a:xfrm>
            <a:off x="3195940" y="5200834"/>
            <a:ext cx="2472167" cy="600164"/>
          </a:xfrm>
          <a:prstGeom prst="rect">
            <a:avLst/>
          </a:prstGeom>
          <a:noFill/>
        </p:spPr>
        <p:txBody>
          <a:bodyPr wrap="square" rtlCol="0">
            <a:spAutoFit/>
          </a:bodyPr>
          <a:lstStyle/>
          <a:p>
            <a:r>
              <a:rPr lang="en-US" sz="3300"/>
              <a:t>Sadness</a:t>
            </a:r>
          </a:p>
        </p:txBody>
      </p:sp>
      <p:pic>
        <p:nvPicPr>
          <p:cNvPr id="2" name="Picture 1"/>
          <p:cNvPicPr>
            <a:picLocks noChangeAspect="1"/>
          </p:cNvPicPr>
          <p:nvPr/>
        </p:nvPicPr>
        <p:blipFill>
          <a:blip r:embed="rId3"/>
          <a:stretch>
            <a:fillRect/>
          </a:stretch>
        </p:blipFill>
        <p:spPr>
          <a:xfrm>
            <a:off x="1143000" y="2901255"/>
            <a:ext cx="2353229" cy="3010194"/>
          </a:xfrm>
          <a:prstGeom prst="rect">
            <a:avLst/>
          </a:prstGeom>
        </p:spPr>
      </p:pic>
    </p:spTree>
    <p:extLst>
      <p:ext uri="{BB962C8B-B14F-4D97-AF65-F5344CB8AC3E}">
        <p14:creationId xmlns:p14="http://schemas.microsoft.com/office/powerpoint/2010/main" val="1940152211"/>
      </p:ext>
    </p:extLst>
  </p:cSld>
  <p:clrMapOvr>
    <a:masterClrMapping/>
  </p:clrMapOvr>
  <p:transition spd="slow">
    <p:wipe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1940386" y="256397"/>
            <a:ext cx="7038242" cy="6372267"/>
          </a:xfrm>
          <a:prstGeom prst="rect">
            <a:avLst/>
          </a:prstGeom>
        </p:spPr>
      </p:pic>
      <p:sp>
        <p:nvSpPr>
          <p:cNvPr id="6" name="TextBox 5"/>
          <p:cNvSpPr txBox="1"/>
          <p:nvPr/>
        </p:nvSpPr>
        <p:spPr>
          <a:xfrm>
            <a:off x="4274025" y="754037"/>
            <a:ext cx="2522484" cy="1508105"/>
          </a:xfrm>
          <a:prstGeom prst="rect">
            <a:avLst/>
          </a:prstGeom>
          <a:noFill/>
        </p:spPr>
        <p:txBody>
          <a:bodyPr wrap="square" rtlCol="0">
            <a:spAutoFit/>
          </a:bodyPr>
          <a:lstStyle/>
          <a:p>
            <a:pPr algn="ctr"/>
            <a:r>
              <a:rPr lang="en-US" sz="3600">
                <a:solidFill>
                  <a:srgbClr val="FF0000"/>
                </a:solidFill>
                <a:latin typeface="Abadi MT Condensed Extra Bold"/>
                <a:cs typeface="Abadi MT Condensed Extra Bold"/>
              </a:rPr>
              <a:t>North </a:t>
            </a:r>
            <a:br>
              <a:rPr lang="en-US" sz="3600">
                <a:solidFill>
                  <a:srgbClr val="FF0000"/>
                </a:solidFill>
                <a:latin typeface="Abadi MT Condensed Extra Bold"/>
                <a:cs typeface="Abadi MT Condensed Extra Bold"/>
              </a:rPr>
            </a:br>
            <a:r>
              <a:rPr lang="en-US" sz="3600">
                <a:solidFill>
                  <a:srgbClr val="FF0000"/>
                </a:solidFill>
                <a:latin typeface="Abadi MT Condensed Extra Bold"/>
                <a:cs typeface="Abadi MT Condensed Extra Bold"/>
              </a:rPr>
              <a:t>Star</a:t>
            </a:r>
          </a:p>
          <a:p>
            <a:pPr algn="ctr"/>
            <a:r>
              <a:rPr lang="en-US" sz="2000">
                <a:solidFill>
                  <a:srgbClr val="FF0000"/>
                </a:solidFill>
                <a:latin typeface="Abadi MT Condensed Extra Bold"/>
                <a:cs typeface="Abadi MT Condensed Extra Bold"/>
              </a:rPr>
              <a:t>Obvious</a:t>
            </a:r>
          </a:p>
        </p:txBody>
      </p:sp>
      <p:sp>
        <p:nvSpPr>
          <p:cNvPr id="8" name="TextBox 7"/>
          <p:cNvSpPr txBox="1"/>
          <p:nvPr/>
        </p:nvSpPr>
        <p:spPr>
          <a:xfrm>
            <a:off x="4293443" y="4793126"/>
            <a:ext cx="2388529" cy="954107"/>
          </a:xfrm>
          <a:prstGeom prst="rect">
            <a:avLst/>
          </a:prstGeom>
          <a:noFill/>
        </p:spPr>
        <p:txBody>
          <a:bodyPr wrap="square" rtlCol="0">
            <a:spAutoFit/>
          </a:bodyPr>
          <a:lstStyle/>
          <a:p>
            <a:pPr algn="ctr"/>
            <a:r>
              <a:rPr lang="en-US" sz="3600">
                <a:solidFill>
                  <a:srgbClr val="D99694"/>
                </a:solidFill>
                <a:latin typeface="Abadi MT Condensed Extra Bold"/>
                <a:cs typeface="Abadi MT Condensed Extra Bold"/>
              </a:rPr>
              <a:t>CounterStar</a:t>
            </a:r>
          </a:p>
          <a:p>
            <a:pPr algn="ctr"/>
            <a:r>
              <a:rPr lang="en-US" sz="2000">
                <a:solidFill>
                  <a:srgbClr val="D99694"/>
                </a:solidFill>
                <a:latin typeface="Abadi MT Condensed Extra Bold"/>
                <a:cs typeface="Abadi MT Condensed Extra Bold"/>
              </a:rPr>
              <a:t>Surprise</a:t>
            </a:r>
          </a:p>
        </p:txBody>
      </p:sp>
      <p:sp>
        <p:nvSpPr>
          <p:cNvPr id="9" name="TextBox 8"/>
          <p:cNvSpPr txBox="1"/>
          <p:nvPr/>
        </p:nvSpPr>
        <p:spPr>
          <a:xfrm>
            <a:off x="2791978" y="3056805"/>
            <a:ext cx="2624383" cy="954107"/>
          </a:xfrm>
          <a:prstGeom prst="rect">
            <a:avLst/>
          </a:prstGeom>
          <a:noFill/>
        </p:spPr>
        <p:txBody>
          <a:bodyPr wrap="square" rtlCol="0">
            <a:spAutoFit/>
          </a:bodyPr>
          <a:lstStyle/>
          <a:p>
            <a:r>
              <a:rPr lang="en-US" sz="3600" dirty="0">
                <a:solidFill>
                  <a:srgbClr val="D99694"/>
                </a:solidFill>
                <a:latin typeface="Abadi MT Condensed Extra Bold"/>
                <a:cs typeface="Abadi MT Condensed Extra Bold"/>
              </a:rPr>
              <a:t>Vulnerability</a:t>
            </a:r>
          </a:p>
          <a:p>
            <a:r>
              <a:rPr lang="en-US" sz="2000" dirty="0">
                <a:solidFill>
                  <a:srgbClr val="D99694"/>
                </a:solidFill>
                <a:latin typeface="Abadi MT Condensed Extra Bold"/>
                <a:cs typeface="Abadi MT Condensed Extra Bold"/>
              </a:rPr>
              <a:t>      Weakness or Flaw</a:t>
            </a:r>
          </a:p>
        </p:txBody>
      </p:sp>
      <p:sp>
        <p:nvSpPr>
          <p:cNvPr id="11" name="TextBox 10"/>
          <p:cNvSpPr txBox="1"/>
          <p:nvPr/>
        </p:nvSpPr>
        <p:spPr>
          <a:xfrm>
            <a:off x="6796509" y="3011015"/>
            <a:ext cx="1583286" cy="954107"/>
          </a:xfrm>
          <a:prstGeom prst="rect">
            <a:avLst/>
          </a:prstGeom>
          <a:noFill/>
        </p:spPr>
        <p:txBody>
          <a:bodyPr wrap="square" rtlCol="0">
            <a:spAutoFit/>
          </a:bodyPr>
          <a:lstStyle/>
          <a:p>
            <a:r>
              <a:rPr lang="en-US" sz="3600">
                <a:solidFill>
                  <a:srgbClr val="FF0000"/>
                </a:solidFill>
                <a:latin typeface="Abadi MT Condensed Extra Bold"/>
                <a:cs typeface="Abadi MT Condensed Extra Bold"/>
              </a:rPr>
              <a:t>  </a:t>
            </a:r>
            <a:r>
              <a:rPr lang="en-US" sz="3600">
                <a:solidFill>
                  <a:srgbClr val="D99694"/>
                </a:solidFill>
                <a:latin typeface="Abadi MT Condensed Extra Bold"/>
                <a:cs typeface="Abadi MT Condensed Extra Bold"/>
              </a:rPr>
              <a:t>Core</a:t>
            </a:r>
            <a:r>
              <a:rPr lang="en-US" sz="2000">
                <a:solidFill>
                  <a:srgbClr val="D99694"/>
                </a:solidFill>
                <a:latin typeface="Abadi MT Condensed Extra Bold"/>
                <a:cs typeface="Abadi MT Condensed Extra Bold"/>
              </a:rPr>
              <a:t/>
            </a:r>
            <a:br>
              <a:rPr lang="en-US" sz="2000">
                <a:solidFill>
                  <a:srgbClr val="D99694"/>
                </a:solidFill>
                <a:latin typeface="Abadi MT Condensed Extra Bold"/>
                <a:cs typeface="Abadi MT Condensed Extra Bold"/>
              </a:rPr>
            </a:br>
            <a:r>
              <a:rPr lang="en-US" sz="2000">
                <a:solidFill>
                  <a:srgbClr val="D99694"/>
                </a:solidFill>
                <a:latin typeface="Abadi MT Condensed Extra Bold"/>
                <a:cs typeface="Abadi MT Condensed Extra Bold"/>
              </a:rPr>
              <a:t>    Identity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76" y="256397"/>
            <a:ext cx="2934929" cy="154271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93" y="5153031"/>
            <a:ext cx="3316985" cy="147563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4287" b="10184"/>
          <a:stretch/>
        </p:blipFill>
        <p:spPr>
          <a:xfrm>
            <a:off x="208424" y="1921972"/>
            <a:ext cx="2715447" cy="101926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71" y="3637096"/>
            <a:ext cx="2530654" cy="1325050"/>
          </a:xfrm>
          <a:prstGeom prst="rect">
            <a:avLst/>
          </a:prstGeom>
        </p:spPr>
      </p:pic>
      <p:sp>
        <p:nvSpPr>
          <p:cNvPr id="2" name="TextBox 1"/>
          <p:cNvSpPr txBox="1"/>
          <p:nvPr/>
        </p:nvSpPr>
        <p:spPr>
          <a:xfrm>
            <a:off x="5800731" y="118609"/>
            <a:ext cx="3520245" cy="2123658"/>
          </a:xfrm>
          <a:prstGeom prst="rect">
            <a:avLst/>
          </a:prstGeom>
          <a:noFill/>
        </p:spPr>
        <p:txBody>
          <a:bodyPr wrap="square" rtlCol="0">
            <a:spAutoFit/>
          </a:bodyPr>
          <a:lstStyle/>
          <a:p>
            <a:r>
              <a:rPr lang="en-US" sz="2800" dirty="0" smtClean="0"/>
              <a:t> </a:t>
            </a:r>
            <a:r>
              <a:rPr lang="en-US" sz="2600" b="1" dirty="0" smtClean="0">
                <a:solidFill>
                  <a:srgbClr val="2A2B73"/>
                </a:solidFill>
              </a:rPr>
              <a:t>All 4 brands developed</a:t>
            </a:r>
          </a:p>
          <a:p>
            <a:r>
              <a:rPr lang="en-US" sz="2600" b="1" dirty="0" smtClean="0">
                <a:solidFill>
                  <a:srgbClr val="2A2B73"/>
                </a:solidFill>
              </a:rPr>
              <a:t>      by Brian Scudamore</a:t>
            </a:r>
          </a:p>
          <a:p>
            <a:r>
              <a:rPr lang="en-US" sz="2600" b="1" dirty="0" smtClean="0">
                <a:solidFill>
                  <a:srgbClr val="2A2B73"/>
                </a:solidFill>
              </a:rPr>
              <a:t>            are built on the       </a:t>
            </a:r>
            <a:br>
              <a:rPr lang="en-US" sz="2600" b="1" dirty="0" smtClean="0">
                <a:solidFill>
                  <a:srgbClr val="2A2B73"/>
                </a:solidFill>
              </a:rPr>
            </a:br>
            <a:r>
              <a:rPr lang="en-US" sz="2600" b="1" dirty="0" smtClean="0">
                <a:solidFill>
                  <a:srgbClr val="2A2B73"/>
                </a:solidFill>
              </a:rPr>
              <a:t>               same character  </a:t>
            </a:r>
            <a:br>
              <a:rPr lang="en-US" sz="2600" b="1" dirty="0" smtClean="0">
                <a:solidFill>
                  <a:srgbClr val="2A2B73"/>
                </a:solidFill>
              </a:rPr>
            </a:br>
            <a:r>
              <a:rPr lang="en-US" sz="2600" b="1" dirty="0" smtClean="0">
                <a:solidFill>
                  <a:srgbClr val="2A2B73"/>
                </a:solidFill>
              </a:rPr>
              <a:t>                      diamond.</a:t>
            </a:r>
            <a:endParaRPr lang="en-US" sz="2600" b="1" dirty="0">
              <a:solidFill>
                <a:srgbClr val="2A2B73"/>
              </a:solidFill>
            </a:endParaRPr>
          </a:p>
        </p:txBody>
      </p:sp>
    </p:spTree>
    <p:extLst>
      <p:ext uri="{BB962C8B-B14F-4D97-AF65-F5344CB8AC3E}">
        <p14:creationId xmlns:p14="http://schemas.microsoft.com/office/powerpoint/2010/main" val="9997051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155" y="388105"/>
            <a:ext cx="8502355" cy="954107"/>
          </a:xfrm>
          <a:prstGeom prst="rect">
            <a:avLst/>
          </a:prstGeom>
          <a:noFill/>
        </p:spPr>
        <p:txBody>
          <a:bodyPr wrap="square" rtlCol="0">
            <a:spAutoFit/>
          </a:bodyPr>
          <a:lstStyle/>
          <a:p>
            <a:endParaRPr lang="en-US" sz="2800"/>
          </a:p>
          <a:p>
            <a:endParaRPr lang="en-US" sz="2800"/>
          </a:p>
        </p:txBody>
      </p:sp>
      <p:pic>
        <p:nvPicPr>
          <p:cNvPr id="5" name="Picture 4"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1940386" y="256397"/>
            <a:ext cx="7038242" cy="6372267"/>
          </a:xfrm>
          <a:prstGeom prst="rect">
            <a:avLst/>
          </a:prstGeom>
        </p:spPr>
      </p:pic>
      <p:sp>
        <p:nvSpPr>
          <p:cNvPr id="8" name="TextBox 7"/>
          <p:cNvSpPr txBox="1"/>
          <p:nvPr/>
        </p:nvSpPr>
        <p:spPr>
          <a:xfrm>
            <a:off x="4293443" y="4793126"/>
            <a:ext cx="2388529" cy="954107"/>
          </a:xfrm>
          <a:prstGeom prst="rect">
            <a:avLst/>
          </a:prstGeom>
          <a:noFill/>
        </p:spPr>
        <p:txBody>
          <a:bodyPr wrap="square" rtlCol="0">
            <a:spAutoFit/>
          </a:bodyPr>
          <a:lstStyle/>
          <a:p>
            <a:pPr algn="ctr"/>
            <a:r>
              <a:rPr lang="en-US" sz="3600">
                <a:solidFill>
                  <a:srgbClr val="D99694"/>
                </a:solidFill>
                <a:latin typeface="Abadi MT Condensed Extra Bold"/>
                <a:cs typeface="Abadi MT Condensed Extra Bold"/>
              </a:rPr>
              <a:t>CounterStar</a:t>
            </a:r>
          </a:p>
          <a:p>
            <a:pPr algn="ctr"/>
            <a:r>
              <a:rPr lang="en-US" sz="2000">
                <a:solidFill>
                  <a:srgbClr val="D99694"/>
                </a:solidFill>
                <a:latin typeface="Abadi MT Condensed Extra Bold"/>
                <a:cs typeface="Abadi MT Condensed Extra Bold"/>
              </a:rPr>
              <a:t>Surprise</a:t>
            </a:r>
          </a:p>
        </p:txBody>
      </p:sp>
      <p:sp>
        <p:nvSpPr>
          <p:cNvPr id="9" name="TextBox 8"/>
          <p:cNvSpPr txBox="1"/>
          <p:nvPr/>
        </p:nvSpPr>
        <p:spPr>
          <a:xfrm>
            <a:off x="2791978" y="3056805"/>
            <a:ext cx="2624383" cy="954107"/>
          </a:xfrm>
          <a:prstGeom prst="rect">
            <a:avLst/>
          </a:prstGeom>
          <a:noFill/>
        </p:spPr>
        <p:txBody>
          <a:bodyPr wrap="square" rtlCol="0">
            <a:spAutoFit/>
          </a:bodyPr>
          <a:lstStyle/>
          <a:p>
            <a:r>
              <a:rPr lang="en-US" sz="3600">
                <a:solidFill>
                  <a:srgbClr val="D99694"/>
                </a:solidFill>
                <a:latin typeface="Abadi MT Condensed Extra Bold"/>
                <a:cs typeface="Abadi MT Condensed Extra Bold"/>
              </a:rPr>
              <a:t>Vulnerability</a:t>
            </a:r>
          </a:p>
          <a:p>
            <a:r>
              <a:rPr lang="en-US" sz="2000">
                <a:solidFill>
                  <a:srgbClr val="D99694"/>
                </a:solidFill>
                <a:latin typeface="Abadi MT Condensed Extra Bold"/>
                <a:cs typeface="Abadi MT Condensed Extra Bold"/>
              </a:rPr>
              <a:t>      Weakness or Flaw</a:t>
            </a:r>
          </a:p>
        </p:txBody>
      </p:sp>
      <p:sp>
        <p:nvSpPr>
          <p:cNvPr id="10" name="TextBox 9"/>
          <p:cNvSpPr txBox="1"/>
          <p:nvPr/>
        </p:nvSpPr>
        <p:spPr>
          <a:xfrm>
            <a:off x="6796509" y="3011015"/>
            <a:ext cx="1583286" cy="954107"/>
          </a:xfrm>
          <a:prstGeom prst="rect">
            <a:avLst/>
          </a:prstGeom>
          <a:noFill/>
        </p:spPr>
        <p:txBody>
          <a:bodyPr wrap="square" rtlCol="0">
            <a:spAutoFit/>
          </a:bodyPr>
          <a:lstStyle/>
          <a:p>
            <a:r>
              <a:rPr lang="en-US" sz="3600">
                <a:solidFill>
                  <a:srgbClr val="FF0000"/>
                </a:solidFill>
                <a:latin typeface="Abadi MT Condensed Extra Bold"/>
                <a:cs typeface="Abadi MT Condensed Extra Bold"/>
              </a:rPr>
              <a:t>  </a:t>
            </a:r>
            <a:r>
              <a:rPr lang="en-US" sz="3600">
                <a:solidFill>
                  <a:srgbClr val="D99694"/>
                </a:solidFill>
                <a:latin typeface="Abadi MT Condensed Extra Bold"/>
                <a:cs typeface="Abadi MT Condensed Extra Bold"/>
              </a:rPr>
              <a:t>Core</a:t>
            </a:r>
            <a:r>
              <a:rPr lang="en-US" sz="2000">
                <a:solidFill>
                  <a:srgbClr val="D99694"/>
                </a:solidFill>
                <a:latin typeface="Abadi MT Condensed Extra Bold"/>
                <a:cs typeface="Abadi MT Condensed Extra Bold"/>
              </a:rPr>
              <a:t/>
            </a:r>
            <a:br>
              <a:rPr lang="en-US" sz="2000">
                <a:solidFill>
                  <a:srgbClr val="D99694"/>
                </a:solidFill>
                <a:latin typeface="Abadi MT Condensed Extra Bold"/>
                <a:cs typeface="Abadi MT Condensed Extra Bold"/>
              </a:rPr>
            </a:br>
            <a:r>
              <a:rPr lang="en-US" sz="2000">
                <a:solidFill>
                  <a:srgbClr val="D99694"/>
                </a:solidFill>
                <a:latin typeface="Abadi MT Condensed Extra Bold"/>
                <a:cs typeface="Abadi MT Condensed Extra Bold"/>
              </a:rPr>
              <a:t>    Identity</a:t>
            </a:r>
          </a:p>
        </p:txBody>
      </p:sp>
      <p:sp>
        <p:nvSpPr>
          <p:cNvPr id="11" name="TextBox 10"/>
          <p:cNvSpPr txBox="1"/>
          <p:nvPr/>
        </p:nvSpPr>
        <p:spPr>
          <a:xfrm>
            <a:off x="4286476" y="947229"/>
            <a:ext cx="2522484" cy="1015663"/>
          </a:xfrm>
          <a:prstGeom prst="rect">
            <a:avLst/>
          </a:prstGeom>
          <a:noFill/>
        </p:spPr>
        <p:txBody>
          <a:bodyPr wrap="square" rtlCol="0">
            <a:spAutoFit/>
          </a:bodyPr>
          <a:lstStyle/>
          <a:p>
            <a:pPr algn="ctr"/>
            <a:r>
              <a:rPr lang="en-US" sz="3600" dirty="0">
                <a:solidFill>
                  <a:srgbClr val="FF0000"/>
                </a:solidFill>
                <a:latin typeface="Abadi MT Condensed Extra Bold"/>
                <a:cs typeface="Abadi MT Condensed Extra Bold"/>
              </a:rPr>
              <a:t>Magical</a:t>
            </a:r>
          </a:p>
          <a:p>
            <a:pPr algn="ctr"/>
            <a:r>
              <a:rPr lang="en-US" sz="2400" dirty="0" smtClean="0">
                <a:solidFill>
                  <a:srgbClr val="FF0000"/>
                </a:solidFill>
                <a:latin typeface="Abadi MT Condensed Extra Bold"/>
                <a:cs typeface="Abadi MT Condensed Extra Bold"/>
              </a:rPr>
              <a:t>Happy, Likeable</a:t>
            </a:r>
            <a:endParaRPr lang="en-US" sz="2400" dirty="0">
              <a:solidFill>
                <a:srgbClr val="FF0000"/>
              </a:solidFill>
              <a:latin typeface="Abadi MT Condensed Extra Bold"/>
              <a:cs typeface="Abadi MT Condensed Extra Bold"/>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76" y="256397"/>
            <a:ext cx="2934929" cy="154271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93" y="5153031"/>
            <a:ext cx="3316985" cy="1475633"/>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r="4287" b="10184"/>
          <a:stretch/>
        </p:blipFill>
        <p:spPr>
          <a:xfrm>
            <a:off x="208424" y="1921972"/>
            <a:ext cx="2715447" cy="101926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71" y="3637096"/>
            <a:ext cx="2530654" cy="1325050"/>
          </a:xfrm>
          <a:prstGeom prst="rect">
            <a:avLst/>
          </a:prstGeom>
        </p:spPr>
      </p:pic>
    </p:spTree>
    <p:extLst>
      <p:ext uri="{BB962C8B-B14F-4D97-AF65-F5344CB8AC3E}">
        <p14:creationId xmlns:p14="http://schemas.microsoft.com/office/powerpoint/2010/main" val="1331582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155" y="388105"/>
            <a:ext cx="8502355" cy="954107"/>
          </a:xfrm>
          <a:prstGeom prst="rect">
            <a:avLst/>
          </a:prstGeom>
          <a:noFill/>
        </p:spPr>
        <p:txBody>
          <a:bodyPr wrap="square" rtlCol="0">
            <a:spAutoFit/>
          </a:bodyPr>
          <a:lstStyle/>
          <a:p>
            <a:endParaRPr lang="en-US" sz="2800"/>
          </a:p>
          <a:p>
            <a:endParaRPr lang="en-US" sz="2800"/>
          </a:p>
        </p:txBody>
      </p:sp>
      <p:pic>
        <p:nvPicPr>
          <p:cNvPr id="5" name="Picture 4"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1940386" y="256397"/>
            <a:ext cx="7038242" cy="6372267"/>
          </a:xfrm>
          <a:prstGeom prst="rect">
            <a:avLst/>
          </a:prstGeom>
        </p:spPr>
      </p:pic>
      <p:sp>
        <p:nvSpPr>
          <p:cNvPr id="9" name="TextBox 8"/>
          <p:cNvSpPr txBox="1"/>
          <p:nvPr/>
        </p:nvSpPr>
        <p:spPr>
          <a:xfrm>
            <a:off x="2791978" y="3056805"/>
            <a:ext cx="2624383" cy="954107"/>
          </a:xfrm>
          <a:prstGeom prst="rect">
            <a:avLst/>
          </a:prstGeom>
          <a:noFill/>
        </p:spPr>
        <p:txBody>
          <a:bodyPr wrap="square" rtlCol="0">
            <a:spAutoFit/>
          </a:bodyPr>
          <a:lstStyle/>
          <a:p>
            <a:r>
              <a:rPr lang="en-US" sz="3600">
                <a:solidFill>
                  <a:srgbClr val="D99694"/>
                </a:solidFill>
                <a:latin typeface="Abadi MT Condensed Extra Bold"/>
                <a:cs typeface="Abadi MT Condensed Extra Bold"/>
              </a:rPr>
              <a:t>Vulnerability</a:t>
            </a:r>
          </a:p>
          <a:p>
            <a:r>
              <a:rPr lang="en-US" sz="2000">
                <a:solidFill>
                  <a:srgbClr val="D99694"/>
                </a:solidFill>
                <a:latin typeface="Abadi MT Condensed Extra Bold"/>
                <a:cs typeface="Abadi MT Condensed Extra Bold"/>
              </a:rPr>
              <a:t>      Weakness or Flaw</a:t>
            </a:r>
          </a:p>
        </p:txBody>
      </p:sp>
      <p:sp>
        <p:nvSpPr>
          <p:cNvPr id="10" name="TextBox 9"/>
          <p:cNvSpPr txBox="1"/>
          <p:nvPr/>
        </p:nvSpPr>
        <p:spPr>
          <a:xfrm>
            <a:off x="6796509" y="3011015"/>
            <a:ext cx="1583286" cy="954107"/>
          </a:xfrm>
          <a:prstGeom prst="rect">
            <a:avLst/>
          </a:prstGeom>
          <a:noFill/>
        </p:spPr>
        <p:txBody>
          <a:bodyPr wrap="square" rtlCol="0">
            <a:spAutoFit/>
          </a:bodyPr>
          <a:lstStyle/>
          <a:p>
            <a:r>
              <a:rPr lang="en-US" sz="3600">
                <a:solidFill>
                  <a:srgbClr val="FF0000"/>
                </a:solidFill>
                <a:latin typeface="Abadi MT Condensed Extra Bold"/>
                <a:cs typeface="Abadi MT Condensed Extra Bold"/>
              </a:rPr>
              <a:t>  </a:t>
            </a:r>
            <a:r>
              <a:rPr lang="en-US" sz="3600">
                <a:solidFill>
                  <a:srgbClr val="D99694"/>
                </a:solidFill>
                <a:latin typeface="Abadi MT Condensed Extra Bold"/>
                <a:cs typeface="Abadi MT Condensed Extra Bold"/>
              </a:rPr>
              <a:t>Core</a:t>
            </a:r>
            <a:r>
              <a:rPr lang="en-US" sz="2000">
                <a:solidFill>
                  <a:srgbClr val="D99694"/>
                </a:solidFill>
                <a:latin typeface="Abadi MT Condensed Extra Bold"/>
                <a:cs typeface="Abadi MT Condensed Extra Bold"/>
              </a:rPr>
              <a:t/>
            </a:r>
            <a:br>
              <a:rPr lang="en-US" sz="2000">
                <a:solidFill>
                  <a:srgbClr val="D99694"/>
                </a:solidFill>
                <a:latin typeface="Abadi MT Condensed Extra Bold"/>
                <a:cs typeface="Abadi MT Condensed Extra Bold"/>
              </a:rPr>
            </a:br>
            <a:r>
              <a:rPr lang="en-US" sz="2000">
                <a:solidFill>
                  <a:srgbClr val="D99694"/>
                </a:solidFill>
                <a:latin typeface="Abadi MT Condensed Extra Bold"/>
                <a:cs typeface="Abadi MT Condensed Extra Bold"/>
              </a:rPr>
              <a:t>    Identity</a:t>
            </a:r>
          </a:p>
        </p:txBody>
      </p:sp>
      <p:sp>
        <p:nvSpPr>
          <p:cNvPr id="8" name="TextBox 7"/>
          <p:cNvSpPr txBox="1"/>
          <p:nvPr/>
        </p:nvSpPr>
        <p:spPr>
          <a:xfrm>
            <a:off x="4286476" y="947229"/>
            <a:ext cx="2522484" cy="1015663"/>
          </a:xfrm>
          <a:prstGeom prst="rect">
            <a:avLst/>
          </a:prstGeom>
          <a:noFill/>
        </p:spPr>
        <p:txBody>
          <a:bodyPr wrap="square" rtlCol="0">
            <a:spAutoFit/>
          </a:bodyPr>
          <a:lstStyle/>
          <a:p>
            <a:pPr algn="ctr"/>
            <a:r>
              <a:rPr lang="en-US" sz="3600" dirty="0">
                <a:solidFill>
                  <a:srgbClr val="FF0000"/>
                </a:solidFill>
                <a:latin typeface="Abadi MT Condensed Extra Bold"/>
                <a:cs typeface="Abadi MT Condensed Extra Bold"/>
              </a:rPr>
              <a:t>Magical</a:t>
            </a:r>
          </a:p>
          <a:p>
            <a:pPr algn="ctr"/>
            <a:r>
              <a:rPr lang="en-US" sz="2400" dirty="0" smtClean="0">
                <a:solidFill>
                  <a:srgbClr val="FF0000"/>
                </a:solidFill>
                <a:latin typeface="Abadi MT Condensed Extra Bold"/>
                <a:cs typeface="Abadi MT Condensed Extra Bold"/>
              </a:rPr>
              <a:t>Happy, Likeable</a:t>
            </a:r>
            <a:endParaRPr lang="en-US" sz="2400" dirty="0">
              <a:solidFill>
                <a:srgbClr val="FF0000"/>
              </a:solidFill>
              <a:latin typeface="Abadi MT Condensed Extra Bold"/>
              <a:cs typeface="Abadi MT Condensed Extra Bold"/>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76" y="256397"/>
            <a:ext cx="2934929" cy="154271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93" y="5153031"/>
            <a:ext cx="3316985" cy="1475633"/>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r="4287" b="10184"/>
          <a:stretch/>
        </p:blipFill>
        <p:spPr>
          <a:xfrm>
            <a:off x="208424" y="1921972"/>
            <a:ext cx="2715447" cy="101926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71" y="3637096"/>
            <a:ext cx="2530654" cy="1325050"/>
          </a:xfrm>
          <a:prstGeom prst="rect">
            <a:avLst/>
          </a:prstGeom>
        </p:spPr>
      </p:pic>
      <p:sp>
        <p:nvSpPr>
          <p:cNvPr id="13" name="TextBox 12"/>
          <p:cNvSpPr txBox="1"/>
          <p:nvPr/>
        </p:nvSpPr>
        <p:spPr>
          <a:xfrm>
            <a:off x="4293443" y="4457466"/>
            <a:ext cx="2515517" cy="2308324"/>
          </a:xfrm>
          <a:prstGeom prst="rect">
            <a:avLst/>
          </a:prstGeom>
          <a:noFill/>
        </p:spPr>
        <p:txBody>
          <a:bodyPr wrap="square" rtlCol="0">
            <a:spAutoFit/>
          </a:bodyPr>
          <a:lstStyle/>
          <a:p>
            <a:pPr algn="ctr"/>
            <a:r>
              <a:rPr lang="en-US" sz="3600" dirty="0" smtClean="0">
                <a:solidFill>
                  <a:srgbClr val="FF0000"/>
                </a:solidFill>
                <a:latin typeface="Abadi MT Condensed Extra Bold"/>
                <a:cs typeface="Abadi MT Condensed Extra Bold"/>
              </a:rPr>
              <a:t>Professional</a:t>
            </a:r>
            <a:br>
              <a:rPr lang="en-US" sz="3600" dirty="0" smtClean="0">
                <a:solidFill>
                  <a:srgbClr val="FF0000"/>
                </a:solidFill>
                <a:latin typeface="Abadi MT Condensed Extra Bold"/>
                <a:cs typeface="Abadi MT Condensed Extra Bold"/>
              </a:rPr>
            </a:br>
            <a:r>
              <a:rPr lang="en-US" sz="2400" dirty="0" smtClean="0">
                <a:solidFill>
                  <a:srgbClr val="FF0000"/>
                </a:solidFill>
                <a:latin typeface="Abadi MT Condensed Extra Bold"/>
                <a:cs typeface="Abadi MT Condensed Extra Bold"/>
              </a:rPr>
              <a:t>Uniformed</a:t>
            </a:r>
          </a:p>
          <a:p>
            <a:pPr algn="ctr"/>
            <a:r>
              <a:rPr lang="en-US" sz="2400" dirty="0" smtClean="0">
                <a:solidFill>
                  <a:srgbClr val="FF0000"/>
                </a:solidFill>
                <a:latin typeface="Abadi MT Condensed Extra Bold"/>
                <a:cs typeface="Abadi MT Condensed Extra Bold"/>
              </a:rPr>
              <a:t>and Crisp</a:t>
            </a:r>
            <a:endParaRPr lang="en-US" sz="2400" dirty="0">
              <a:solidFill>
                <a:srgbClr val="FF0000"/>
              </a:solidFill>
              <a:latin typeface="Abadi MT Condensed Extra Bold"/>
              <a:cs typeface="Abadi MT Condensed Extra Bold"/>
            </a:endParaRPr>
          </a:p>
          <a:p>
            <a:pPr algn="ctr"/>
            <a:endParaRPr lang="en-US" sz="2400" dirty="0">
              <a:solidFill>
                <a:srgbClr val="FF0000"/>
              </a:solidFill>
              <a:latin typeface="Abadi MT Condensed Extra Bold"/>
              <a:cs typeface="Abadi MT Condensed Extra Bold"/>
            </a:endParaRPr>
          </a:p>
          <a:p>
            <a:pPr algn="ctr"/>
            <a:endParaRPr lang="en-US" sz="3600" dirty="0">
              <a:solidFill>
                <a:srgbClr val="FF0000"/>
              </a:solidFill>
              <a:latin typeface="Abadi MT Condensed Extra Bold"/>
              <a:cs typeface="Abadi MT Condensed Extra Bold"/>
            </a:endParaRPr>
          </a:p>
        </p:txBody>
      </p:sp>
    </p:spTree>
    <p:extLst>
      <p:ext uri="{BB962C8B-B14F-4D97-AF65-F5344CB8AC3E}">
        <p14:creationId xmlns:p14="http://schemas.microsoft.com/office/powerpoint/2010/main" val="3125290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155" y="388105"/>
            <a:ext cx="8502355" cy="954107"/>
          </a:xfrm>
          <a:prstGeom prst="rect">
            <a:avLst/>
          </a:prstGeom>
          <a:noFill/>
        </p:spPr>
        <p:txBody>
          <a:bodyPr wrap="square" rtlCol="0">
            <a:spAutoFit/>
          </a:bodyPr>
          <a:lstStyle/>
          <a:p>
            <a:endParaRPr lang="en-US" sz="2800"/>
          </a:p>
          <a:p>
            <a:endParaRPr lang="en-US" sz="2800"/>
          </a:p>
        </p:txBody>
      </p:sp>
      <p:pic>
        <p:nvPicPr>
          <p:cNvPr id="5" name="Picture 4"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1940386" y="256397"/>
            <a:ext cx="7038242" cy="6372267"/>
          </a:xfrm>
          <a:prstGeom prst="rect">
            <a:avLst/>
          </a:prstGeom>
        </p:spPr>
      </p:pic>
      <p:sp>
        <p:nvSpPr>
          <p:cNvPr id="10" name="TextBox 9"/>
          <p:cNvSpPr txBox="1"/>
          <p:nvPr/>
        </p:nvSpPr>
        <p:spPr>
          <a:xfrm>
            <a:off x="6796509" y="3011015"/>
            <a:ext cx="1583286" cy="954107"/>
          </a:xfrm>
          <a:prstGeom prst="rect">
            <a:avLst/>
          </a:prstGeom>
          <a:noFill/>
        </p:spPr>
        <p:txBody>
          <a:bodyPr wrap="square" rtlCol="0">
            <a:spAutoFit/>
          </a:bodyPr>
          <a:lstStyle/>
          <a:p>
            <a:r>
              <a:rPr lang="en-US" sz="3600">
                <a:solidFill>
                  <a:srgbClr val="FF0000"/>
                </a:solidFill>
                <a:latin typeface="Abadi MT Condensed Extra Bold"/>
                <a:cs typeface="Abadi MT Condensed Extra Bold"/>
              </a:rPr>
              <a:t>  </a:t>
            </a:r>
            <a:r>
              <a:rPr lang="en-US" sz="3600">
                <a:solidFill>
                  <a:srgbClr val="D99694"/>
                </a:solidFill>
                <a:latin typeface="Abadi MT Condensed Extra Bold"/>
                <a:cs typeface="Abadi MT Condensed Extra Bold"/>
              </a:rPr>
              <a:t>Core</a:t>
            </a:r>
            <a:r>
              <a:rPr lang="en-US" sz="2000">
                <a:solidFill>
                  <a:srgbClr val="D99694"/>
                </a:solidFill>
                <a:latin typeface="Abadi MT Condensed Extra Bold"/>
                <a:cs typeface="Abadi MT Condensed Extra Bold"/>
              </a:rPr>
              <a:t/>
            </a:r>
            <a:br>
              <a:rPr lang="en-US" sz="2000">
                <a:solidFill>
                  <a:srgbClr val="D99694"/>
                </a:solidFill>
                <a:latin typeface="Abadi MT Condensed Extra Bold"/>
                <a:cs typeface="Abadi MT Condensed Extra Bold"/>
              </a:rPr>
            </a:br>
            <a:r>
              <a:rPr lang="en-US" sz="2000">
                <a:solidFill>
                  <a:srgbClr val="D99694"/>
                </a:solidFill>
                <a:latin typeface="Abadi MT Condensed Extra Bold"/>
                <a:cs typeface="Abadi MT Condensed Extra Bold"/>
              </a:rPr>
              <a:t>    Identity</a:t>
            </a:r>
          </a:p>
        </p:txBody>
      </p:sp>
      <p:sp>
        <p:nvSpPr>
          <p:cNvPr id="12" name="TextBox 11"/>
          <p:cNvSpPr txBox="1"/>
          <p:nvPr/>
        </p:nvSpPr>
        <p:spPr>
          <a:xfrm>
            <a:off x="2791978" y="3056805"/>
            <a:ext cx="2435795" cy="1015663"/>
          </a:xfrm>
          <a:prstGeom prst="rect">
            <a:avLst/>
          </a:prstGeom>
          <a:noFill/>
        </p:spPr>
        <p:txBody>
          <a:bodyPr wrap="square" rtlCol="0">
            <a:spAutoFit/>
          </a:bodyPr>
          <a:lstStyle/>
          <a:p>
            <a:r>
              <a:rPr lang="en-US" sz="3600">
                <a:solidFill>
                  <a:srgbClr val="FF0000"/>
                </a:solidFill>
                <a:latin typeface="Abadi MT Condensed Extra Bold"/>
                <a:cs typeface="Abadi MT Condensed Extra Bold"/>
              </a:rPr>
              <a:t>Expensive,</a:t>
            </a:r>
            <a:r>
              <a:rPr lang="en-US" sz="2400">
                <a:solidFill>
                  <a:srgbClr val="FF0000"/>
                </a:solidFill>
                <a:latin typeface="Abadi MT Condensed Extra Bold"/>
                <a:cs typeface="Abadi MT Condensed Extra Bold"/>
              </a:rPr>
              <a:t/>
            </a:r>
            <a:br>
              <a:rPr lang="en-US" sz="2400">
                <a:solidFill>
                  <a:srgbClr val="FF0000"/>
                </a:solidFill>
                <a:latin typeface="Abadi MT Condensed Extra Bold"/>
                <a:cs typeface="Abadi MT Condensed Extra Bold"/>
              </a:rPr>
            </a:br>
            <a:r>
              <a:rPr lang="en-US" sz="2400">
                <a:solidFill>
                  <a:srgbClr val="FF0000"/>
                </a:solidFill>
                <a:latin typeface="Abadi MT Condensed Extra Bold"/>
                <a:cs typeface="Abadi MT Condensed Extra Bold"/>
              </a:rPr>
              <a:t>      Costly</a:t>
            </a:r>
          </a:p>
        </p:txBody>
      </p:sp>
      <p:sp>
        <p:nvSpPr>
          <p:cNvPr id="11" name="TextBox 10"/>
          <p:cNvSpPr txBox="1"/>
          <p:nvPr/>
        </p:nvSpPr>
        <p:spPr>
          <a:xfrm>
            <a:off x="4286476" y="947229"/>
            <a:ext cx="2522484" cy="1015663"/>
          </a:xfrm>
          <a:prstGeom prst="rect">
            <a:avLst/>
          </a:prstGeom>
          <a:noFill/>
        </p:spPr>
        <p:txBody>
          <a:bodyPr wrap="square" rtlCol="0">
            <a:spAutoFit/>
          </a:bodyPr>
          <a:lstStyle/>
          <a:p>
            <a:pPr algn="ctr"/>
            <a:r>
              <a:rPr lang="en-US" sz="3600" dirty="0">
                <a:solidFill>
                  <a:srgbClr val="FF0000"/>
                </a:solidFill>
                <a:latin typeface="Abadi MT Condensed Extra Bold"/>
                <a:cs typeface="Abadi MT Condensed Extra Bold"/>
              </a:rPr>
              <a:t>Magical</a:t>
            </a:r>
          </a:p>
          <a:p>
            <a:pPr algn="ctr"/>
            <a:r>
              <a:rPr lang="en-US" sz="2400" dirty="0" smtClean="0">
                <a:solidFill>
                  <a:srgbClr val="FF0000"/>
                </a:solidFill>
                <a:latin typeface="Abadi MT Condensed Extra Bold"/>
                <a:cs typeface="Abadi MT Condensed Extra Bold"/>
              </a:rPr>
              <a:t>Happy, Likeable</a:t>
            </a:r>
            <a:endParaRPr lang="en-US" sz="2400" dirty="0">
              <a:solidFill>
                <a:srgbClr val="FF0000"/>
              </a:solidFill>
              <a:latin typeface="Abadi MT Condensed Extra Bold"/>
              <a:cs typeface="Abadi MT Condensed Extra Bold"/>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76" y="256397"/>
            <a:ext cx="2934929" cy="154271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93" y="5153031"/>
            <a:ext cx="3316985" cy="1475633"/>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r="4287" b="10184"/>
          <a:stretch/>
        </p:blipFill>
        <p:spPr>
          <a:xfrm>
            <a:off x="208424" y="1921972"/>
            <a:ext cx="2715447" cy="101926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71" y="3637096"/>
            <a:ext cx="2530654" cy="1325050"/>
          </a:xfrm>
          <a:prstGeom prst="rect">
            <a:avLst/>
          </a:prstGeom>
        </p:spPr>
      </p:pic>
      <p:sp>
        <p:nvSpPr>
          <p:cNvPr id="17" name="TextBox 16"/>
          <p:cNvSpPr txBox="1"/>
          <p:nvPr/>
        </p:nvSpPr>
        <p:spPr>
          <a:xfrm>
            <a:off x="4293443" y="4457466"/>
            <a:ext cx="2515517" cy="2308324"/>
          </a:xfrm>
          <a:prstGeom prst="rect">
            <a:avLst/>
          </a:prstGeom>
          <a:noFill/>
        </p:spPr>
        <p:txBody>
          <a:bodyPr wrap="square" rtlCol="0">
            <a:spAutoFit/>
          </a:bodyPr>
          <a:lstStyle/>
          <a:p>
            <a:pPr algn="ctr"/>
            <a:r>
              <a:rPr lang="en-US" sz="3600" dirty="0" smtClean="0">
                <a:solidFill>
                  <a:srgbClr val="FF0000"/>
                </a:solidFill>
                <a:latin typeface="Abadi MT Condensed Extra Bold"/>
                <a:cs typeface="Abadi MT Condensed Extra Bold"/>
              </a:rPr>
              <a:t>Professional</a:t>
            </a:r>
            <a:br>
              <a:rPr lang="en-US" sz="3600" dirty="0" smtClean="0">
                <a:solidFill>
                  <a:srgbClr val="FF0000"/>
                </a:solidFill>
                <a:latin typeface="Abadi MT Condensed Extra Bold"/>
                <a:cs typeface="Abadi MT Condensed Extra Bold"/>
              </a:rPr>
            </a:br>
            <a:r>
              <a:rPr lang="en-US" sz="2400" dirty="0" smtClean="0">
                <a:solidFill>
                  <a:srgbClr val="FF0000"/>
                </a:solidFill>
                <a:latin typeface="Abadi MT Condensed Extra Bold"/>
                <a:cs typeface="Abadi MT Condensed Extra Bold"/>
              </a:rPr>
              <a:t>Uniformed</a:t>
            </a:r>
          </a:p>
          <a:p>
            <a:pPr algn="ctr"/>
            <a:r>
              <a:rPr lang="en-US" sz="2400" dirty="0" smtClean="0">
                <a:solidFill>
                  <a:srgbClr val="FF0000"/>
                </a:solidFill>
                <a:latin typeface="Abadi MT Condensed Extra Bold"/>
                <a:cs typeface="Abadi MT Condensed Extra Bold"/>
              </a:rPr>
              <a:t>and Crisp</a:t>
            </a:r>
            <a:endParaRPr lang="en-US" sz="2400" dirty="0">
              <a:solidFill>
                <a:srgbClr val="FF0000"/>
              </a:solidFill>
              <a:latin typeface="Abadi MT Condensed Extra Bold"/>
              <a:cs typeface="Abadi MT Condensed Extra Bold"/>
            </a:endParaRPr>
          </a:p>
          <a:p>
            <a:pPr algn="ctr"/>
            <a:endParaRPr lang="en-US" sz="2400" dirty="0">
              <a:solidFill>
                <a:srgbClr val="FF0000"/>
              </a:solidFill>
              <a:latin typeface="Abadi MT Condensed Extra Bold"/>
              <a:cs typeface="Abadi MT Condensed Extra Bold"/>
            </a:endParaRPr>
          </a:p>
          <a:p>
            <a:pPr algn="ctr"/>
            <a:endParaRPr lang="en-US" sz="3600" dirty="0">
              <a:solidFill>
                <a:srgbClr val="FF0000"/>
              </a:solidFill>
              <a:latin typeface="Abadi MT Condensed Extra Bold"/>
              <a:cs typeface="Abadi MT Condensed Extra Bold"/>
            </a:endParaRPr>
          </a:p>
        </p:txBody>
      </p:sp>
    </p:spTree>
    <p:extLst>
      <p:ext uri="{BB962C8B-B14F-4D97-AF65-F5344CB8AC3E}">
        <p14:creationId xmlns:p14="http://schemas.microsoft.com/office/powerpoint/2010/main" val="20788146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155" y="388105"/>
            <a:ext cx="8502355" cy="954107"/>
          </a:xfrm>
          <a:prstGeom prst="rect">
            <a:avLst/>
          </a:prstGeom>
          <a:noFill/>
        </p:spPr>
        <p:txBody>
          <a:bodyPr wrap="square" rtlCol="0">
            <a:spAutoFit/>
          </a:bodyPr>
          <a:lstStyle/>
          <a:p>
            <a:endParaRPr lang="en-US" sz="2800"/>
          </a:p>
          <a:p>
            <a:endParaRPr lang="en-US" sz="2800"/>
          </a:p>
        </p:txBody>
      </p:sp>
      <p:pic>
        <p:nvPicPr>
          <p:cNvPr id="5" name="Picture 4"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1940386" y="263299"/>
            <a:ext cx="7038242" cy="6372267"/>
          </a:xfrm>
          <a:prstGeom prst="rect">
            <a:avLst/>
          </a:prstGeom>
        </p:spPr>
      </p:pic>
      <p:sp>
        <p:nvSpPr>
          <p:cNvPr id="13" name="TextBox 12"/>
          <p:cNvSpPr txBox="1"/>
          <p:nvPr/>
        </p:nvSpPr>
        <p:spPr>
          <a:xfrm>
            <a:off x="6690116" y="3045748"/>
            <a:ext cx="1924665" cy="646331"/>
          </a:xfrm>
          <a:prstGeom prst="rect">
            <a:avLst/>
          </a:prstGeom>
          <a:noFill/>
        </p:spPr>
        <p:txBody>
          <a:bodyPr wrap="square" rtlCol="0">
            <a:spAutoFit/>
          </a:bodyPr>
          <a:lstStyle/>
          <a:p>
            <a:r>
              <a:rPr lang="en-US" sz="3600">
                <a:solidFill>
                  <a:srgbClr val="FF0000"/>
                </a:solidFill>
                <a:latin typeface="Abadi MT Condensed Extra Bold"/>
                <a:cs typeface="Abadi MT Condensed Extra Bold"/>
              </a:rPr>
              <a:t> Honest</a:t>
            </a:r>
            <a:endParaRPr lang="en-US" sz="2400">
              <a:solidFill>
                <a:srgbClr val="FF0000"/>
              </a:solidFill>
              <a:latin typeface="Abadi MT Condensed Extra Bold"/>
              <a:cs typeface="Abadi MT Condensed Extra Bold"/>
            </a:endParaRPr>
          </a:p>
        </p:txBody>
      </p:sp>
      <p:sp>
        <p:nvSpPr>
          <p:cNvPr id="21" name="TextBox 20"/>
          <p:cNvSpPr txBox="1"/>
          <p:nvPr/>
        </p:nvSpPr>
        <p:spPr>
          <a:xfrm>
            <a:off x="2791978" y="3056805"/>
            <a:ext cx="2435795" cy="1015663"/>
          </a:xfrm>
          <a:prstGeom prst="rect">
            <a:avLst/>
          </a:prstGeom>
          <a:noFill/>
        </p:spPr>
        <p:txBody>
          <a:bodyPr wrap="square" rtlCol="0">
            <a:spAutoFit/>
          </a:bodyPr>
          <a:lstStyle/>
          <a:p>
            <a:r>
              <a:rPr lang="en-US" sz="3600">
                <a:solidFill>
                  <a:srgbClr val="FF0000"/>
                </a:solidFill>
                <a:latin typeface="Abadi MT Condensed Extra Bold"/>
                <a:cs typeface="Abadi MT Condensed Extra Bold"/>
              </a:rPr>
              <a:t>Expensive,</a:t>
            </a:r>
            <a:r>
              <a:rPr lang="en-US" sz="2400">
                <a:solidFill>
                  <a:srgbClr val="FF0000"/>
                </a:solidFill>
                <a:latin typeface="Abadi MT Condensed Extra Bold"/>
                <a:cs typeface="Abadi MT Condensed Extra Bold"/>
              </a:rPr>
              <a:t/>
            </a:r>
            <a:br>
              <a:rPr lang="en-US" sz="2400">
                <a:solidFill>
                  <a:srgbClr val="FF0000"/>
                </a:solidFill>
                <a:latin typeface="Abadi MT Condensed Extra Bold"/>
                <a:cs typeface="Abadi MT Condensed Extra Bold"/>
              </a:rPr>
            </a:br>
            <a:r>
              <a:rPr lang="en-US" sz="2400">
                <a:solidFill>
                  <a:srgbClr val="FF0000"/>
                </a:solidFill>
                <a:latin typeface="Abadi MT Condensed Extra Bold"/>
                <a:cs typeface="Abadi MT Condensed Extra Bold"/>
              </a:rPr>
              <a:t>      Costly</a:t>
            </a:r>
          </a:p>
        </p:txBody>
      </p:sp>
      <p:sp>
        <p:nvSpPr>
          <p:cNvPr id="8" name="TextBox 7"/>
          <p:cNvSpPr txBox="1"/>
          <p:nvPr/>
        </p:nvSpPr>
        <p:spPr>
          <a:xfrm>
            <a:off x="4293443" y="4457466"/>
            <a:ext cx="2515517" cy="2308324"/>
          </a:xfrm>
          <a:prstGeom prst="rect">
            <a:avLst/>
          </a:prstGeom>
          <a:noFill/>
        </p:spPr>
        <p:txBody>
          <a:bodyPr wrap="square" rtlCol="0">
            <a:spAutoFit/>
          </a:bodyPr>
          <a:lstStyle/>
          <a:p>
            <a:pPr algn="ctr"/>
            <a:r>
              <a:rPr lang="en-US" sz="3600" dirty="0" smtClean="0">
                <a:solidFill>
                  <a:srgbClr val="FF0000"/>
                </a:solidFill>
                <a:latin typeface="Abadi MT Condensed Extra Bold"/>
                <a:cs typeface="Abadi MT Condensed Extra Bold"/>
              </a:rPr>
              <a:t>Professional</a:t>
            </a:r>
            <a:br>
              <a:rPr lang="en-US" sz="3600" dirty="0" smtClean="0">
                <a:solidFill>
                  <a:srgbClr val="FF0000"/>
                </a:solidFill>
                <a:latin typeface="Abadi MT Condensed Extra Bold"/>
                <a:cs typeface="Abadi MT Condensed Extra Bold"/>
              </a:rPr>
            </a:br>
            <a:r>
              <a:rPr lang="en-US" sz="2400" dirty="0" smtClean="0">
                <a:solidFill>
                  <a:srgbClr val="FF0000"/>
                </a:solidFill>
                <a:latin typeface="Abadi MT Condensed Extra Bold"/>
                <a:cs typeface="Abadi MT Condensed Extra Bold"/>
              </a:rPr>
              <a:t>Uniformed</a:t>
            </a:r>
          </a:p>
          <a:p>
            <a:pPr algn="ctr"/>
            <a:r>
              <a:rPr lang="en-US" sz="2400" dirty="0" smtClean="0">
                <a:solidFill>
                  <a:srgbClr val="FF0000"/>
                </a:solidFill>
                <a:latin typeface="Abadi MT Condensed Extra Bold"/>
                <a:cs typeface="Abadi MT Condensed Extra Bold"/>
              </a:rPr>
              <a:t>and Crisp</a:t>
            </a:r>
            <a:endParaRPr lang="en-US" sz="2400" dirty="0">
              <a:solidFill>
                <a:srgbClr val="FF0000"/>
              </a:solidFill>
              <a:latin typeface="Abadi MT Condensed Extra Bold"/>
              <a:cs typeface="Abadi MT Condensed Extra Bold"/>
            </a:endParaRPr>
          </a:p>
          <a:p>
            <a:pPr algn="ctr"/>
            <a:endParaRPr lang="en-US" sz="2400" dirty="0">
              <a:solidFill>
                <a:srgbClr val="FF0000"/>
              </a:solidFill>
              <a:latin typeface="Abadi MT Condensed Extra Bold"/>
              <a:cs typeface="Abadi MT Condensed Extra Bold"/>
            </a:endParaRPr>
          </a:p>
          <a:p>
            <a:pPr algn="ctr"/>
            <a:endParaRPr lang="en-US" sz="3600" dirty="0">
              <a:solidFill>
                <a:srgbClr val="FF0000"/>
              </a:solidFill>
              <a:latin typeface="Abadi MT Condensed Extra Bold"/>
              <a:cs typeface="Abadi MT Condensed Extra Bold"/>
            </a:endParaRPr>
          </a:p>
        </p:txBody>
      </p:sp>
      <p:sp>
        <p:nvSpPr>
          <p:cNvPr id="10" name="TextBox 9"/>
          <p:cNvSpPr txBox="1"/>
          <p:nvPr/>
        </p:nvSpPr>
        <p:spPr>
          <a:xfrm>
            <a:off x="4286476" y="947229"/>
            <a:ext cx="2522484" cy="1015663"/>
          </a:xfrm>
          <a:prstGeom prst="rect">
            <a:avLst/>
          </a:prstGeom>
          <a:noFill/>
        </p:spPr>
        <p:txBody>
          <a:bodyPr wrap="square" rtlCol="0">
            <a:spAutoFit/>
          </a:bodyPr>
          <a:lstStyle/>
          <a:p>
            <a:pPr algn="ctr"/>
            <a:r>
              <a:rPr lang="en-US" sz="3600" dirty="0">
                <a:solidFill>
                  <a:srgbClr val="FF0000"/>
                </a:solidFill>
                <a:latin typeface="Abadi MT Condensed Extra Bold"/>
                <a:cs typeface="Abadi MT Condensed Extra Bold"/>
              </a:rPr>
              <a:t>Magical</a:t>
            </a:r>
          </a:p>
          <a:p>
            <a:pPr algn="ctr"/>
            <a:r>
              <a:rPr lang="en-US" sz="2400" dirty="0" smtClean="0">
                <a:solidFill>
                  <a:srgbClr val="FF0000"/>
                </a:solidFill>
                <a:latin typeface="Abadi MT Condensed Extra Bold"/>
                <a:cs typeface="Abadi MT Condensed Extra Bold"/>
              </a:rPr>
              <a:t>Happy, Likeable</a:t>
            </a:r>
            <a:endParaRPr lang="en-US" sz="2400" dirty="0">
              <a:solidFill>
                <a:srgbClr val="FF0000"/>
              </a:solidFill>
              <a:latin typeface="Abadi MT Condensed Extra Bold"/>
              <a:cs typeface="Abadi MT Condensed Extra Bold"/>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76" y="256397"/>
            <a:ext cx="2934929" cy="154271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893" y="5153031"/>
            <a:ext cx="3316985" cy="1475633"/>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r="4287" b="10184"/>
          <a:stretch/>
        </p:blipFill>
        <p:spPr>
          <a:xfrm>
            <a:off x="208424" y="1921972"/>
            <a:ext cx="2715447" cy="1019263"/>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71" y="3637096"/>
            <a:ext cx="2530654" cy="1325050"/>
          </a:xfrm>
          <a:prstGeom prst="rect">
            <a:avLst/>
          </a:prstGeom>
        </p:spPr>
      </p:pic>
    </p:spTree>
    <p:extLst>
      <p:ext uri="{BB962C8B-B14F-4D97-AF65-F5344CB8AC3E}">
        <p14:creationId xmlns:p14="http://schemas.microsoft.com/office/powerpoint/2010/main" val="12268737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155" y="388105"/>
            <a:ext cx="8502355" cy="954107"/>
          </a:xfrm>
          <a:prstGeom prst="rect">
            <a:avLst/>
          </a:prstGeom>
          <a:noFill/>
        </p:spPr>
        <p:txBody>
          <a:bodyPr wrap="square" rtlCol="0">
            <a:spAutoFit/>
          </a:bodyPr>
          <a:lstStyle/>
          <a:p>
            <a:endParaRPr lang="en-US" sz="2800"/>
          </a:p>
          <a:p>
            <a:endParaRPr lang="en-US" sz="2800"/>
          </a:p>
        </p:txBody>
      </p:sp>
      <p:pic>
        <p:nvPicPr>
          <p:cNvPr id="5" name="Picture 4"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1940386" y="256397"/>
            <a:ext cx="7038242" cy="6372267"/>
          </a:xfrm>
          <a:prstGeom prst="rect">
            <a:avLst/>
          </a:prstGeom>
        </p:spPr>
      </p:pic>
      <p:sp>
        <p:nvSpPr>
          <p:cNvPr id="13" name="TextBox 12"/>
          <p:cNvSpPr txBox="1"/>
          <p:nvPr/>
        </p:nvSpPr>
        <p:spPr>
          <a:xfrm>
            <a:off x="6690116" y="3045748"/>
            <a:ext cx="1924665" cy="646331"/>
          </a:xfrm>
          <a:prstGeom prst="rect">
            <a:avLst/>
          </a:prstGeom>
          <a:noFill/>
        </p:spPr>
        <p:txBody>
          <a:bodyPr wrap="square" rtlCol="0">
            <a:spAutoFit/>
          </a:bodyPr>
          <a:lstStyle/>
          <a:p>
            <a:r>
              <a:rPr lang="en-US" sz="3600">
                <a:solidFill>
                  <a:srgbClr val="FF0000"/>
                </a:solidFill>
                <a:latin typeface="Abadi MT Condensed Extra Bold"/>
                <a:cs typeface="Abadi MT Condensed Extra Bold"/>
              </a:rPr>
              <a:t> Honest</a:t>
            </a:r>
            <a:endParaRPr lang="en-US" sz="2400">
              <a:solidFill>
                <a:srgbClr val="FF0000"/>
              </a:solidFill>
              <a:latin typeface="Abadi MT Condensed Extra Bold"/>
              <a:cs typeface="Abadi MT Condensed Extra Bold"/>
            </a:endParaRPr>
          </a:p>
        </p:txBody>
      </p:sp>
      <p:sp>
        <p:nvSpPr>
          <p:cNvPr id="21" name="TextBox 20"/>
          <p:cNvSpPr txBox="1"/>
          <p:nvPr/>
        </p:nvSpPr>
        <p:spPr>
          <a:xfrm>
            <a:off x="2791978" y="3056805"/>
            <a:ext cx="2435795" cy="1015663"/>
          </a:xfrm>
          <a:prstGeom prst="rect">
            <a:avLst/>
          </a:prstGeom>
          <a:noFill/>
        </p:spPr>
        <p:txBody>
          <a:bodyPr wrap="square" rtlCol="0">
            <a:spAutoFit/>
          </a:bodyPr>
          <a:lstStyle/>
          <a:p>
            <a:r>
              <a:rPr lang="en-US" sz="3600">
                <a:solidFill>
                  <a:srgbClr val="FF0000"/>
                </a:solidFill>
                <a:latin typeface="Abadi MT Condensed Extra Bold"/>
                <a:cs typeface="Abadi MT Condensed Extra Bold"/>
              </a:rPr>
              <a:t>Expensive,</a:t>
            </a:r>
            <a:r>
              <a:rPr lang="en-US" sz="2400">
                <a:solidFill>
                  <a:srgbClr val="FF0000"/>
                </a:solidFill>
                <a:latin typeface="Abadi MT Condensed Extra Bold"/>
                <a:cs typeface="Abadi MT Condensed Extra Bold"/>
              </a:rPr>
              <a:t/>
            </a:r>
            <a:br>
              <a:rPr lang="en-US" sz="2400">
                <a:solidFill>
                  <a:srgbClr val="FF0000"/>
                </a:solidFill>
                <a:latin typeface="Abadi MT Condensed Extra Bold"/>
                <a:cs typeface="Abadi MT Condensed Extra Bold"/>
              </a:rPr>
            </a:br>
            <a:r>
              <a:rPr lang="en-US" sz="2400">
                <a:solidFill>
                  <a:srgbClr val="FF0000"/>
                </a:solidFill>
                <a:latin typeface="Abadi MT Condensed Extra Bold"/>
                <a:cs typeface="Abadi MT Condensed Extra Bold"/>
              </a:rPr>
              <a:t>      Costly</a:t>
            </a:r>
          </a:p>
        </p:txBody>
      </p:sp>
      <p:sp>
        <p:nvSpPr>
          <p:cNvPr id="9" name="TextBox 8"/>
          <p:cNvSpPr txBox="1"/>
          <p:nvPr/>
        </p:nvSpPr>
        <p:spPr>
          <a:xfrm>
            <a:off x="22232" y="3798301"/>
            <a:ext cx="3520012" cy="2554545"/>
          </a:xfrm>
          <a:prstGeom prst="rect">
            <a:avLst/>
          </a:prstGeom>
          <a:noFill/>
        </p:spPr>
        <p:txBody>
          <a:bodyPr wrap="square" rtlCol="0">
            <a:spAutoFit/>
          </a:bodyPr>
          <a:lstStyle/>
          <a:p>
            <a:pPr algn="ctr"/>
            <a:r>
              <a:rPr lang="en-US" sz="4000"/>
              <a:t>The </a:t>
            </a:r>
            <a:br>
              <a:rPr lang="en-US" sz="4000"/>
            </a:br>
            <a:r>
              <a:rPr lang="en-US" sz="4000"/>
              <a:t>horizontal axis </a:t>
            </a:r>
            <a:br>
              <a:rPr lang="en-US" sz="4000"/>
            </a:br>
            <a:r>
              <a:rPr lang="en-US" sz="4000"/>
              <a:t>is foundational,</a:t>
            </a:r>
          </a:p>
          <a:p>
            <a:pPr algn="ctr"/>
            <a:r>
              <a:rPr lang="en-US" sz="4000"/>
              <a:t>inward-facing.</a:t>
            </a:r>
          </a:p>
        </p:txBody>
      </p:sp>
    </p:spTree>
    <p:extLst>
      <p:ext uri="{BB962C8B-B14F-4D97-AF65-F5344CB8AC3E}">
        <p14:creationId xmlns:p14="http://schemas.microsoft.com/office/powerpoint/2010/main" val="20760667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155" y="388105"/>
            <a:ext cx="8502355" cy="954107"/>
          </a:xfrm>
          <a:prstGeom prst="rect">
            <a:avLst/>
          </a:prstGeom>
          <a:noFill/>
        </p:spPr>
        <p:txBody>
          <a:bodyPr wrap="square" rtlCol="0">
            <a:spAutoFit/>
          </a:bodyPr>
          <a:lstStyle/>
          <a:p>
            <a:endParaRPr lang="en-US" sz="2800"/>
          </a:p>
          <a:p>
            <a:endParaRPr lang="en-US" sz="2800"/>
          </a:p>
        </p:txBody>
      </p:sp>
      <p:pic>
        <p:nvPicPr>
          <p:cNvPr id="5" name="Picture 4"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1940386" y="256397"/>
            <a:ext cx="7038242" cy="6372267"/>
          </a:xfrm>
          <a:prstGeom prst="rect">
            <a:avLst/>
          </a:prstGeom>
        </p:spPr>
      </p:pic>
      <p:sp>
        <p:nvSpPr>
          <p:cNvPr id="9" name="TextBox 8"/>
          <p:cNvSpPr txBox="1"/>
          <p:nvPr/>
        </p:nvSpPr>
        <p:spPr>
          <a:xfrm>
            <a:off x="22232" y="3798301"/>
            <a:ext cx="3520012" cy="2554545"/>
          </a:xfrm>
          <a:prstGeom prst="rect">
            <a:avLst/>
          </a:prstGeom>
          <a:noFill/>
        </p:spPr>
        <p:txBody>
          <a:bodyPr wrap="square" rtlCol="0">
            <a:spAutoFit/>
          </a:bodyPr>
          <a:lstStyle/>
          <a:p>
            <a:pPr algn="ctr"/>
            <a:r>
              <a:rPr lang="en-US" sz="4000"/>
              <a:t>The </a:t>
            </a:r>
            <a:br>
              <a:rPr lang="en-US" sz="4000"/>
            </a:br>
            <a:r>
              <a:rPr lang="en-US" sz="4000"/>
              <a:t>vertical axis </a:t>
            </a:r>
            <a:br>
              <a:rPr lang="en-US" sz="4000"/>
            </a:br>
            <a:r>
              <a:rPr lang="en-US" sz="4000"/>
              <a:t>is public,</a:t>
            </a:r>
          </a:p>
          <a:p>
            <a:pPr algn="ctr"/>
            <a:r>
              <a:rPr lang="en-US" sz="4000"/>
              <a:t>outward-facing.</a:t>
            </a:r>
          </a:p>
        </p:txBody>
      </p:sp>
      <p:sp>
        <p:nvSpPr>
          <p:cNvPr id="8" name="TextBox 7"/>
          <p:cNvSpPr txBox="1"/>
          <p:nvPr/>
        </p:nvSpPr>
        <p:spPr>
          <a:xfrm>
            <a:off x="4286476" y="947229"/>
            <a:ext cx="2522484" cy="1015663"/>
          </a:xfrm>
          <a:prstGeom prst="rect">
            <a:avLst/>
          </a:prstGeom>
          <a:noFill/>
        </p:spPr>
        <p:txBody>
          <a:bodyPr wrap="square" rtlCol="0">
            <a:spAutoFit/>
          </a:bodyPr>
          <a:lstStyle/>
          <a:p>
            <a:pPr algn="ctr"/>
            <a:r>
              <a:rPr lang="en-US" sz="3600" dirty="0">
                <a:solidFill>
                  <a:srgbClr val="FF0000"/>
                </a:solidFill>
                <a:latin typeface="Abadi MT Condensed Extra Bold"/>
                <a:cs typeface="Abadi MT Condensed Extra Bold"/>
              </a:rPr>
              <a:t>Magical</a:t>
            </a:r>
          </a:p>
          <a:p>
            <a:pPr algn="ctr"/>
            <a:r>
              <a:rPr lang="en-US" sz="2400" dirty="0" smtClean="0">
                <a:solidFill>
                  <a:srgbClr val="FF0000"/>
                </a:solidFill>
                <a:latin typeface="Abadi MT Condensed Extra Bold"/>
                <a:cs typeface="Abadi MT Condensed Extra Bold"/>
              </a:rPr>
              <a:t>Happy, Likeable</a:t>
            </a:r>
            <a:endParaRPr lang="en-US" sz="2400" dirty="0">
              <a:solidFill>
                <a:srgbClr val="FF0000"/>
              </a:solidFill>
              <a:latin typeface="Abadi MT Condensed Extra Bold"/>
              <a:cs typeface="Abadi MT Condensed Extra Bold"/>
            </a:endParaRPr>
          </a:p>
        </p:txBody>
      </p:sp>
      <p:sp>
        <p:nvSpPr>
          <p:cNvPr id="10" name="TextBox 9"/>
          <p:cNvSpPr txBox="1"/>
          <p:nvPr/>
        </p:nvSpPr>
        <p:spPr>
          <a:xfrm>
            <a:off x="4293443" y="4457466"/>
            <a:ext cx="2515517" cy="2308324"/>
          </a:xfrm>
          <a:prstGeom prst="rect">
            <a:avLst/>
          </a:prstGeom>
          <a:noFill/>
        </p:spPr>
        <p:txBody>
          <a:bodyPr wrap="square" rtlCol="0">
            <a:spAutoFit/>
          </a:bodyPr>
          <a:lstStyle/>
          <a:p>
            <a:pPr algn="ctr"/>
            <a:r>
              <a:rPr lang="en-US" sz="3600" dirty="0" smtClean="0">
                <a:solidFill>
                  <a:srgbClr val="FF0000"/>
                </a:solidFill>
                <a:latin typeface="Abadi MT Condensed Extra Bold"/>
                <a:cs typeface="Abadi MT Condensed Extra Bold"/>
              </a:rPr>
              <a:t>Professional</a:t>
            </a:r>
            <a:br>
              <a:rPr lang="en-US" sz="3600" dirty="0" smtClean="0">
                <a:solidFill>
                  <a:srgbClr val="FF0000"/>
                </a:solidFill>
                <a:latin typeface="Abadi MT Condensed Extra Bold"/>
                <a:cs typeface="Abadi MT Condensed Extra Bold"/>
              </a:rPr>
            </a:br>
            <a:r>
              <a:rPr lang="en-US" sz="2400" dirty="0" smtClean="0">
                <a:solidFill>
                  <a:srgbClr val="FF0000"/>
                </a:solidFill>
                <a:latin typeface="Abadi MT Condensed Extra Bold"/>
                <a:cs typeface="Abadi MT Condensed Extra Bold"/>
              </a:rPr>
              <a:t>Uniformed</a:t>
            </a:r>
          </a:p>
          <a:p>
            <a:pPr algn="ctr"/>
            <a:r>
              <a:rPr lang="en-US" sz="2400" dirty="0" smtClean="0">
                <a:solidFill>
                  <a:srgbClr val="FF0000"/>
                </a:solidFill>
                <a:latin typeface="Abadi MT Condensed Extra Bold"/>
                <a:cs typeface="Abadi MT Condensed Extra Bold"/>
              </a:rPr>
              <a:t>and Crisp</a:t>
            </a:r>
            <a:endParaRPr lang="en-US" sz="2400" dirty="0">
              <a:solidFill>
                <a:srgbClr val="FF0000"/>
              </a:solidFill>
              <a:latin typeface="Abadi MT Condensed Extra Bold"/>
              <a:cs typeface="Abadi MT Condensed Extra Bold"/>
            </a:endParaRPr>
          </a:p>
          <a:p>
            <a:pPr algn="ctr"/>
            <a:endParaRPr lang="en-US" sz="2400" dirty="0">
              <a:solidFill>
                <a:srgbClr val="FF0000"/>
              </a:solidFill>
              <a:latin typeface="Abadi MT Condensed Extra Bold"/>
              <a:cs typeface="Abadi MT Condensed Extra Bold"/>
            </a:endParaRPr>
          </a:p>
          <a:p>
            <a:pPr algn="ctr"/>
            <a:endParaRPr lang="en-US" sz="3600" dirty="0">
              <a:solidFill>
                <a:srgbClr val="FF0000"/>
              </a:solidFill>
              <a:latin typeface="Abadi MT Condensed Extra Bold"/>
              <a:cs typeface="Abadi MT Condensed Extra Bold"/>
            </a:endParaRPr>
          </a:p>
        </p:txBody>
      </p:sp>
    </p:spTree>
    <p:extLst>
      <p:ext uri="{BB962C8B-B14F-4D97-AF65-F5344CB8AC3E}">
        <p14:creationId xmlns:p14="http://schemas.microsoft.com/office/powerpoint/2010/main" val="1399405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0" y="1676844"/>
            <a:ext cx="8840761" cy="1754326"/>
          </a:xfrm>
          <a:prstGeom prst="rect">
            <a:avLst/>
          </a:prstGeom>
          <a:noFill/>
        </p:spPr>
        <p:txBody>
          <a:bodyPr wrap="square" rtlCol="0">
            <a:spAutoFit/>
          </a:bodyPr>
          <a:lstStyle/>
          <a:p>
            <a:pPr algn="ctr"/>
            <a:r>
              <a:rPr lang="en-US" sz="5400" dirty="0" smtClean="0">
                <a:solidFill>
                  <a:srgbClr val="FF0000"/>
                </a:solidFill>
                <a:latin typeface="Arial Rounded MT Bold"/>
                <a:cs typeface="Arial Rounded MT Bold"/>
              </a:rPr>
              <a:t>1. </a:t>
            </a:r>
            <a:r>
              <a:rPr lang="en-US" sz="5400" dirty="0" smtClean="0">
                <a:latin typeface="Arial Rounded MT Bold"/>
                <a:cs typeface="Arial Rounded MT Bold"/>
              </a:rPr>
              <a:t>Create the character diamond for your brand</a:t>
            </a:r>
            <a:endParaRPr lang="en-US" sz="6600" dirty="0">
              <a:latin typeface="Arial Rounded MT Bold"/>
              <a:cs typeface="Arial Rounded MT Bold"/>
            </a:endParaRPr>
          </a:p>
        </p:txBody>
      </p:sp>
    </p:spTree>
    <p:extLst>
      <p:ext uri="{BB962C8B-B14F-4D97-AF65-F5344CB8AC3E}">
        <p14:creationId xmlns:p14="http://schemas.microsoft.com/office/powerpoint/2010/main" val="14085947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2810" y="1676844"/>
            <a:ext cx="8840761" cy="4247317"/>
          </a:xfrm>
          <a:prstGeom prst="rect">
            <a:avLst/>
          </a:prstGeom>
          <a:noFill/>
        </p:spPr>
        <p:txBody>
          <a:bodyPr wrap="square" rtlCol="0">
            <a:spAutoFit/>
          </a:bodyPr>
          <a:lstStyle/>
          <a:p>
            <a:pPr algn="ctr"/>
            <a:r>
              <a:rPr lang="en-US" sz="5400" dirty="0" smtClean="0">
                <a:solidFill>
                  <a:srgbClr val="FF0000"/>
                </a:solidFill>
                <a:latin typeface="Arial Rounded MT Bold"/>
                <a:cs typeface="Arial Rounded MT Bold"/>
              </a:rPr>
              <a:t>2. </a:t>
            </a:r>
            <a:r>
              <a:rPr lang="en-US" sz="5400" dirty="0" smtClean="0">
                <a:latin typeface="Arial Rounded MT Bold"/>
                <a:cs typeface="Arial Rounded MT Bold"/>
              </a:rPr>
              <a:t>Write </a:t>
            </a:r>
            <a:r>
              <a:rPr lang="en-US" sz="5400" dirty="0" smtClean="0">
                <a:solidFill>
                  <a:srgbClr val="FF0000"/>
                </a:solidFill>
                <a:latin typeface="Arial Rounded MT Bold"/>
                <a:cs typeface="Arial Rounded MT Bold"/>
              </a:rPr>
              <a:t>16 True Statements</a:t>
            </a:r>
            <a:r>
              <a:rPr lang="en-US" sz="5400" dirty="0" smtClean="0">
                <a:latin typeface="Arial Rounded MT Bold"/>
                <a:cs typeface="Arial Rounded MT Bold"/>
              </a:rPr>
              <a:t> about your  company that will convince us to </a:t>
            </a:r>
            <a:br>
              <a:rPr lang="en-US" sz="5400" dirty="0" smtClean="0">
                <a:latin typeface="Arial Rounded MT Bold"/>
                <a:cs typeface="Arial Rounded MT Bold"/>
              </a:rPr>
            </a:br>
            <a:r>
              <a:rPr lang="en-US" sz="5400" dirty="0" smtClean="0">
                <a:latin typeface="Arial Rounded MT Bold"/>
                <a:cs typeface="Arial Rounded MT Bold"/>
              </a:rPr>
              <a:t>choose you.</a:t>
            </a:r>
            <a:endParaRPr lang="en-US" sz="6600" dirty="0">
              <a:latin typeface="Arial Rounded MT Bold"/>
              <a:cs typeface="Arial Rounded MT Bold"/>
            </a:endParaRPr>
          </a:p>
        </p:txBody>
      </p:sp>
    </p:spTree>
    <p:extLst>
      <p:ext uri="{BB962C8B-B14F-4D97-AF65-F5344CB8AC3E}">
        <p14:creationId xmlns:p14="http://schemas.microsoft.com/office/powerpoint/2010/main" val="794362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8696" cy="6145967"/>
          </a:xfrm>
          <a:prstGeom prst="rect">
            <a:avLst/>
          </a:prstGeom>
        </p:spPr>
      </p:pic>
    </p:spTree>
    <p:extLst>
      <p:ext uri="{BB962C8B-B14F-4D97-AF65-F5344CB8AC3E}">
        <p14:creationId xmlns:p14="http://schemas.microsoft.com/office/powerpoint/2010/main" val="19442978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1252"/>
          </a:xfrm>
          <a:prstGeom prst="rect">
            <a:avLst/>
          </a:prstGeom>
        </p:spPr>
      </p:pic>
      <p:sp>
        <p:nvSpPr>
          <p:cNvPr id="3" name="TextBox 2"/>
          <p:cNvSpPr txBox="1"/>
          <p:nvPr/>
        </p:nvSpPr>
        <p:spPr>
          <a:xfrm>
            <a:off x="3462729" y="5966085"/>
            <a:ext cx="5681272" cy="584775"/>
          </a:xfrm>
          <a:prstGeom prst="rect">
            <a:avLst/>
          </a:prstGeom>
          <a:noFill/>
        </p:spPr>
        <p:txBody>
          <a:bodyPr wrap="square" rtlCol="0">
            <a:spAutoFit/>
          </a:bodyPr>
          <a:lstStyle/>
          <a:p>
            <a:r>
              <a:rPr lang="en-US" sz="3200" dirty="0" smtClean="0"/>
              <a:t>Simon Sinek, </a:t>
            </a:r>
            <a:r>
              <a:rPr lang="en-US" sz="2800" dirty="0" smtClean="0"/>
              <a:t>TED-X  Puget Sound</a:t>
            </a:r>
            <a:endParaRPr lang="en-US" sz="2800" dirty="0"/>
          </a:p>
        </p:txBody>
      </p:sp>
    </p:spTree>
    <p:extLst>
      <p:ext uri="{BB962C8B-B14F-4D97-AF65-F5344CB8AC3E}">
        <p14:creationId xmlns:p14="http://schemas.microsoft.com/office/powerpoint/2010/main" val="19134091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532" y="847544"/>
            <a:ext cx="8840761" cy="5078313"/>
          </a:xfrm>
          <a:prstGeom prst="rect">
            <a:avLst/>
          </a:prstGeom>
          <a:noFill/>
        </p:spPr>
        <p:txBody>
          <a:bodyPr wrap="square" rtlCol="0">
            <a:spAutoFit/>
          </a:bodyPr>
          <a:lstStyle/>
          <a:p>
            <a:pPr algn="ctr"/>
            <a:r>
              <a:rPr lang="en-US" sz="5400" dirty="0" smtClean="0"/>
              <a:t>“People </a:t>
            </a:r>
            <a:r>
              <a:rPr lang="en-US" sz="5400" dirty="0"/>
              <a:t>don’t buy </a:t>
            </a:r>
            <a:r>
              <a:rPr lang="en-US" sz="5400" i="1" dirty="0"/>
              <a:t>what</a:t>
            </a:r>
            <a:r>
              <a:rPr lang="en-US" sz="5400" dirty="0"/>
              <a:t> you do, they buy </a:t>
            </a:r>
            <a:r>
              <a:rPr lang="en-US" sz="5400" i="1" dirty="0"/>
              <a:t>why</a:t>
            </a:r>
            <a:r>
              <a:rPr lang="en-US" sz="5400" dirty="0"/>
              <a:t> you do it. And what you do simply proves what you </a:t>
            </a:r>
            <a:r>
              <a:rPr lang="en-US" sz="5400" b="1" i="1" dirty="0"/>
              <a:t>believe</a:t>
            </a:r>
            <a:r>
              <a:rPr lang="en-US" sz="5400" i="1" dirty="0"/>
              <a:t>.</a:t>
            </a:r>
            <a:r>
              <a:rPr lang="en-US" sz="5400" dirty="0"/>
              <a:t> </a:t>
            </a:r>
            <a:r>
              <a:rPr lang="en-US" sz="5400" dirty="0" smtClean="0"/>
              <a:t/>
            </a:r>
            <a:br>
              <a:rPr lang="en-US" sz="5400" dirty="0" smtClean="0"/>
            </a:br>
            <a:r>
              <a:rPr lang="en-US" sz="5400" dirty="0" smtClean="0"/>
              <a:t>In </a:t>
            </a:r>
            <a:r>
              <a:rPr lang="en-US" sz="5400" dirty="0"/>
              <a:t>fact, people will </a:t>
            </a:r>
            <a:r>
              <a:rPr lang="en-US" sz="5400" i="1" dirty="0"/>
              <a:t>do</a:t>
            </a:r>
            <a:r>
              <a:rPr lang="en-US" sz="5400" dirty="0"/>
              <a:t> things that </a:t>
            </a:r>
            <a:r>
              <a:rPr lang="en-US" sz="5400" i="1" dirty="0"/>
              <a:t>they</a:t>
            </a:r>
            <a:r>
              <a:rPr lang="en-US" sz="5400" dirty="0"/>
              <a:t> </a:t>
            </a:r>
            <a:r>
              <a:rPr lang="en-US" sz="5400" b="1" dirty="0"/>
              <a:t>believe</a:t>
            </a:r>
            <a:r>
              <a:rPr lang="en-US" sz="5400" dirty="0" smtClean="0"/>
              <a:t>.”</a:t>
            </a:r>
            <a:endParaRPr lang="en-US" sz="5400" dirty="0"/>
          </a:p>
        </p:txBody>
      </p:sp>
    </p:spTree>
    <p:extLst>
      <p:ext uri="{BB962C8B-B14F-4D97-AF65-F5344CB8AC3E}">
        <p14:creationId xmlns:p14="http://schemas.microsoft.com/office/powerpoint/2010/main" val="1004072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532" y="412834"/>
            <a:ext cx="8840761" cy="6401753"/>
          </a:xfrm>
          <a:prstGeom prst="rect">
            <a:avLst/>
          </a:prstGeom>
          <a:noFill/>
        </p:spPr>
        <p:txBody>
          <a:bodyPr wrap="square" rtlCol="0">
            <a:spAutoFit/>
          </a:bodyPr>
          <a:lstStyle/>
          <a:p>
            <a:pPr algn="ctr"/>
            <a:r>
              <a:rPr lang="en-US" sz="5400" dirty="0" smtClean="0"/>
              <a:t>“People </a:t>
            </a:r>
            <a:r>
              <a:rPr lang="en-US" sz="5400" dirty="0"/>
              <a:t>don't buy what you do; they buy why you do it. The goal is not to do business with everybody who needs what you have. The goal is to do business with people who </a:t>
            </a:r>
            <a:r>
              <a:rPr lang="en-US" sz="5400" b="1" dirty="0"/>
              <a:t>believe</a:t>
            </a:r>
            <a:r>
              <a:rPr lang="en-US" sz="5400" dirty="0"/>
              <a:t> what you </a:t>
            </a:r>
            <a:r>
              <a:rPr lang="en-US" sz="5400" b="1" dirty="0"/>
              <a:t>believe</a:t>
            </a:r>
            <a:r>
              <a:rPr lang="en-US" sz="5400" dirty="0" smtClean="0"/>
              <a:t>.”</a:t>
            </a:r>
          </a:p>
          <a:p>
            <a:pPr algn="ctr"/>
            <a:r>
              <a:rPr lang="en-US" sz="3200" b="1" dirty="0" smtClean="0">
                <a:solidFill>
                  <a:schemeClr val="bg1">
                    <a:lumMod val="65000"/>
                  </a:schemeClr>
                </a:solidFill>
              </a:rPr>
              <a:t>5:30 </a:t>
            </a:r>
            <a:endParaRPr lang="en-US" sz="3200" b="1" dirty="0">
              <a:solidFill>
                <a:schemeClr val="bg1">
                  <a:lumMod val="65000"/>
                </a:schemeClr>
              </a:solidFill>
            </a:endParaRPr>
          </a:p>
        </p:txBody>
      </p:sp>
    </p:spTree>
    <p:extLst>
      <p:ext uri="{BB962C8B-B14F-4D97-AF65-F5344CB8AC3E}">
        <p14:creationId xmlns:p14="http://schemas.microsoft.com/office/powerpoint/2010/main" val="17692651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532" y="23094"/>
            <a:ext cx="8840761" cy="6740307"/>
          </a:xfrm>
          <a:prstGeom prst="rect">
            <a:avLst/>
          </a:prstGeom>
          <a:noFill/>
        </p:spPr>
        <p:txBody>
          <a:bodyPr wrap="square" rtlCol="0">
            <a:spAutoFit/>
          </a:bodyPr>
          <a:lstStyle/>
          <a:p>
            <a:pPr algn="ctr"/>
            <a:r>
              <a:rPr lang="en-US" sz="5400" dirty="0" smtClean="0"/>
              <a:t>“The </a:t>
            </a:r>
            <a:r>
              <a:rPr lang="en-US" sz="5400" dirty="0"/>
              <a:t>goal is not just to sell to people who need what you have; the goal is to sell to people who </a:t>
            </a:r>
            <a:r>
              <a:rPr lang="en-US" sz="5400" b="1" dirty="0"/>
              <a:t>believe </a:t>
            </a:r>
            <a:r>
              <a:rPr lang="en-US" sz="5400" dirty="0"/>
              <a:t>what you </a:t>
            </a:r>
            <a:r>
              <a:rPr lang="en-US" sz="5400" b="1" dirty="0"/>
              <a:t>believe</a:t>
            </a:r>
            <a:r>
              <a:rPr lang="en-US" sz="5400" dirty="0"/>
              <a:t>.</a:t>
            </a:r>
            <a:r>
              <a:rPr lang="en-US" sz="5400" b="1" dirty="0"/>
              <a:t> </a:t>
            </a:r>
            <a:r>
              <a:rPr lang="en-US" sz="5400" dirty="0"/>
              <a:t>The goal is not just to hire people who need a job; it's to hire people who </a:t>
            </a:r>
            <a:r>
              <a:rPr lang="en-US" sz="5400" b="1" dirty="0"/>
              <a:t>believe</a:t>
            </a:r>
            <a:r>
              <a:rPr lang="en-US" sz="5400" dirty="0"/>
              <a:t> what you </a:t>
            </a:r>
            <a:r>
              <a:rPr lang="en-US" sz="5400" b="1" dirty="0"/>
              <a:t>believe</a:t>
            </a:r>
            <a:r>
              <a:rPr lang="en-US" sz="5400" dirty="0"/>
              <a:t>. I always </a:t>
            </a:r>
            <a:r>
              <a:rPr lang="en-US" sz="5400" dirty="0" smtClean="0"/>
              <a:t>say</a:t>
            </a:r>
            <a:endParaRPr lang="en-US" sz="3200" b="1" dirty="0">
              <a:solidFill>
                <a:schemeClr val="bg1">
                  <a:lumMod val="65000"/>
                </a:schemeClr>
              </a:solidFill>
            </a:endParaRPr>
          </a:p>
        </p:txBody>
      </p:sp>
    </p:spTree>
    <p:extLst>
      <p:ext uri="{BB962C8B-B14F-4D97-AF65-F5344CB8AC3E}">
        <p14:creationId xmlns:p14="http://schemas.microsoft.com/office/powerpoint/2010/main" val="19808669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532" y="23094"/>
            <a:ext cx="8840761" cy="6401753"/>
          </a:xfrm>
          <a:prstGeom prst="rect">
            <a:avLst/>
          </a:prstGeom>
          <a:noFill/>
        </p:spPr>
        <p:txBody>
          <a:bodyPr wrap="square" rtlCol="0">
            <a:spAutoFit/>
          </a:bodyPr>
          <a:lstStyle/>
          <a:p>
            <a:pPr algn="ctr"/>
            <a:r>
              <a:rPr lang="en-US" sz="5400" dirty="0"/>
              <a:t>that, you know, if you hire people just because they can do a job, they'll work for your money, but if they </a:t>
            </a:r>
            <a:r>
              <a:rPr lang="en-US" sz="5400" b="1" dirty="0"/>
              <a:t>believe</a:t>
            </a:r>
            <a:r>
              <a:rPr lang="en-US" sz="5400" dirty="0"/>
              <a:t> what you </a:t>
            </a:r>
            <a:r>
              <a:rPr lang="en-US" sz="5400" b="1" dirty="0"/>
              <a:t>believe</a:t>
            </a:r>
            <a:r>
              <a:rPr lang="en-US" sz="5400" dirty="0"/>
              <a:t>, they'll work for you with blood and </a:t>
            </a:r>
            <a:r>
              <a:rPr lang="en-US" sz="5400" dirty="0" smtClean="0"/>
              <a:t/>
            </a:r>
            <a:br>
              <a:rPr lang="en-US" sz="5400" dirty="0" smtClean="0"/>
            </a:br>
            <a:r>
              <a:rPr lang="en-US" sz="5400" dirty="0" smtClean="0"/>
              <a:t>sweat </a:t>
            </a:r>
            <a:r>
              <a:rPr lang="en-US" sz="5400" dirty="0"/>
              <a:t>and tears</a:t>
            </a:r>
            <a:r>
              <a:rPr lang="en-US" sz="5400" dirty="0" smtClean="0"/>
              <a:t>...”</a:t>
            </a:r>
            <a:endParaRPr lang="en-US" sz="5400" dirty="0"/>
          </a:p>
          <a:p>
            <a:pPr algn="ctr"/>
            <a:r>
              <a:rPr lang="en-US" sz="3200" b="1" dirty="0">
                <a:solidFill>
                  <a:schemeClr val="bg1">
                    <a:lumMod val="65000"/>
                  </a:schemeClr>
                </a:solidFill>
              </a:rPr>
              <a:t>7:30 </a:t>
            </a:r>
          </a:p>
        </p:txBody>
      </p:sp>
    </p:spTree>
    <p:extLst>
      <p:ext uri="{BB962C8B-B14F-4D97-AF65-F5344CB8AC3E}">
        <p14:creationId xmlns:p14="http://schemas.microsoft.com/office/powerpoint/2010/main" val="21387614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532" y="697644"/>
            <a:ext cx="8840761" cy="5570756"/>
          </a:xfrm>
          <a:prstGeom prst="rect">
            <a:avLst/>
          </a:prstGeom>
          <a:noFill/>
        </p:spPr>
        <p:txBody>
          <a:bodyPr wrap="square" rtlCol="0">
            <a:spAutoFit/>
          </a:bodyPr>
          <a:lstStyle/>
          <a:p>
            <a:pPr algn="ctr"/>
            <a:r>
              <a:rPr lang="en-US" sz="5400" dirty="0" smtClean="0"/>
              <a:t>“People </a:t>
            </a:r>
            <a:r>
              <a:rPr lang="en-US" sz="5400" dirty="0"/>
              <a:t>don't buy what you do; they buy why you do it. </a:t>
            </a:r>
            <a:r>
              <a:rPr lang="en-US" sz="5400" dirty="0" smtClean="0"/>
              <a:t/>
            </a:r>
            <a:br>
              <a:rPr lang="en-US" sz="5400" dirty="0" smtClean="0"/>
            </a:br>
            <a:r>
              <a:rPr lang="en-US" sz="5400" dirty="0" smtClean="0">
                <a:solidFill>
                  <a:srgbClr val="FF0000"/>
                </a:solidFill>
              </a:rPr>
              <a:t>If </a:t>
            </a:r>
            <a:r>
              <a:rPr lang="en-US" sz="5400" dirty="0">
                <a:solidFill>
                  <a:srgbClr val="FF0000"/>
                </a:solidFill>
              </a:rPr>
              <a:t>you talk about what you </a:t>
            </a:r>
            <a:r>
              <a:rPr lang="en-US" sz="5400" b="1" dirty="0">
                <a:solidFill>
                  <a:srgbClr val="FF0000"/>
                </a:solidFill>
              </a:rPr>
              <a:t>believe</a:t>
            </a:r>
            <a:r>
              <a:rPr lang="en-US" sz="5400" dirty="0">
                <a:solidFill>
                  <a:srgbClr val="FF0000"/>
                </a:solidFill>
              </a:rPr>
              <a:t>, you will </a:t>
            </a:r>
            <a:r>
              <a:rPr lang="en-US" sz="5400" b="1" dirty="0">
                <a:solidFill>
                  <a:srgbClr val="FF0000"/>
                </a:solidFill>
              </a:rPr>
              <a:t>attract </a:t>
            </a:r>
            <a:r>
              <a:rPr lang="en-US" sz="5400" b="1" dirty="0" smtClean="0">
                <a:solidFill>
                  <a:srgbClr val="FF0000"/>
                </a:solidFill>
              </a:rPr>
              <a:t/>
            </a:r>
            <a:br>
              <a:rPr lang="en-US" sz="5400" b="1" dirty="0" smtClean="0">
                <a:solidFill>
                  <a:srgbClr val="FF0000"/>
                </a:solidFill>
              </a:rPr>
            </a:br>
            <a:r>
              <a:rPr lang="en-US" sz="5400" dirty="0" smtClean="0">
                <a:solidFill>
                  <a:srgbClr val="FF0000"/>
                </a:solidFill>
              </a:rPr>
              <a:t>those </a:t>
            </a:r>
            <a:r>
              <a:rPr lang="en-US" sz="5400" dirty="0">
                <a:solidFill>
                  <a:srgbClr val="FF0000"/>
                </a:solidFill>
              </a:rPr>
              <a:t>who </a:t>
            </a:r>
            <a:r>
              <a:rPr lang="en-US" sz="5400" b="1" dirty="0">
                <a:solidFill>
                  <a:srgbClr val="FF0000"/>
                </a:solidFill>
              </a:rPr>
              <a:t>believe </a:t>
            </a:r>
            <a:r>
              <a:rPr lang="en-US" sz="5400" b="1" dirty="0" smtClean="0">
                <a:solidFill>
                  <a:srgbClr val="FF0000"/>
                </a:solidFill>
              </a:rPr>
              <a:t/>
            </a:r>
            <a:br>
              <a:rPr lang="en-US" sz="5400" b="1" dirty="0" smtClean="0">
                <a:solidFill>
                  <a:srgbClr val="FF0000"/>
                </a:solidFill>
              </a:rPr>
            </a:br>
            <a:r>
              <a:rPr lang="en-US" sz="5400" dirty="0" smtClean="0">
                <a:solidFill>
                  <a:srgbClr val="FF0000"/>
                </a:solidFill>
              </a:rPr>
              <a:t>what </a:t>
            </a:r>
            <a:r>
              <a:rPr lang="en-US" sz="5400" dirty="0">
                <a:solidFill>
                  <a:srgbClr val="FF0000"/>
                </a:solidFill>
              </a:rPr>
              <a:t>you </a:t>
            </a:r>
            <a:r>
              <a:rPr lang="en-US" sz="5400" b="1" dirty="0">
                <a:solidFill>
                  <a:srgbClr val="FF0000"/>
                </a:solidFill>
              </a:rPr>
              <a:t>believe</a:t>
            </a:r>
            <a:r>
              <a:rPr lang="en-US" sz="5400" dirty="0" smtClean="0">
                <a:solidFill>
                  <a:srgbClr val="FF0000"/>
                </a:solidFill>
              </a:rPr>
              <a:t>.”</a:t>
            </a:r>
            <a:endParaRPr lang="en-US" sz="5400" dirty="0">
              <a:solidFill>
                <a:srgbClr val="FF0000"/>
              </a:solidFill>
            </a:endParaRPr>
          </a:p>
          <a:p>
            <a:pPr algn="ctr"/>
            <a:r>
              <a:rPr lang="en-US" sz="3200" b="1" dirty="0" smtClean="0">
                <a:solidFill>
                  <a:schemeClr val="bg1">
                    <a:lumMod val="65000"/>
                  </a:schemeClr>
                </a:solidFill>
              </a:rPr>
              <a:t>11:00 </a:t>
            </a:r>
            <a:endParaRPr lang="en-US" sz="3200" b="1" dirty="0">
              <a:solidFill>
                <a:schemeClr val="bg1">
                  <a:lumMod val="65000"/>
                </a:schemeClr>
              </a:solidFill>
            </a:endParaRPr>
          </a:p>
        </p:txBody>
      </p:sp>
    </p:spTree>
    <p:extLst>
      <p:ext uri="{BB962C8B-B14F-4D97-AF65-F5344CB8AC3E}">
        <p14:creationId xmlns:p14="http://schemas.microsoft.com/office/powerpoint/2010/main" val="15818688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532" y="113034"/>
            <a:ext cx="8997468" cy="6740307"/>
          </a:xfrm>
          <a:prstGeom prst="rect">
            <a:avLst/>
          </a:prstGeom>
          <a:noFill/>
        </p:spPr>
        <p:txBody>
          <a:bodyPr wrap="square" rtlCol="0">
            <a:spAutoFit/>
          </a:bodyPr>
          <a:lstStyle/>
          <a:p>
            <a:r>
              <a:rPr lang="en-US" sz="4800" dirty="0" smtClean="0"/>
              <a:t>“He </a:t>
            </a:r>
            <a:r>
              <a:rPr lang="en-US" sz="4800" dirty="0"/>
              <a:t>went around and told people </a:t>
            </a:r>
            <a:r>
              <a:rPr lang="en-US" sz="4800" dirty="0" smtClean="0"/>
              <a:t> </a:t>
            </a:r>
            <a:br>
              <a:rPr lang="en-US" sz="4800" dirty="0" smtClean="0"/>
            </a:br>
            <a:r>
              <a:rPr lang="en-US" sz="4800" dirty="0" smtClean="0"/>
              <a:t> what </a:t>
            </a:r>
            <a:r>
              <a:rPr lang="en-US" sz="4800" dirty="0"/>
              <a:t>he </a:t>
            </a:r>
            <a:r>
              <a:rPr lang="en-US" sz="4800" b="1" dirty="0" smtClean="0"/>
              <a:t>believed</a:t>
            </a:r>
            <a:r>
              <a:rPr lang="en-US" sz="4800" dirty="0" smtClean="0"/>
              <a:t>. </a:t>
            </a:r>
            <a:r>
              <a:rPr lang="en-US" sz="4800" b="1" i="1" dirty="0" smtClean="0"/>
              <a:t>I </a:t>
            </a:r>
            <a:r>
              <a:rPr lang="en-US" sz="4800" b="1" i="1" dirty="0"/>
              <a:t>believe,</a:t>
            </a:r>
            <a:r>
              <a:rPr lang="en-US" sz="4800" b="1" dirty="0"/>
              <a:t> </a:t>
            </a:r>
            <a:r>
              <a:rPr lang="en-US" sz="4800" b="1" dirty="0" smtClean="0"/>
              <a:t> </a:t>
            </a:r>
            <a:br>
              <a:rPr lang="en-US" sz="4800" b="1" dirty="0" smtClean="0"/>
            </a:br>
            <a:r>
              <a:rPr lang="en-US" sz="4800" b="1" dirty="0" smtClean="0"/>
              <a:t> I </a:t>
            </a:r>
            <a:r>
              <a:rPr lang="en-US" sz="4800" b="1" dirty="0"/>
              <a:t>believe, I believe</a:t>
            </a:r>
            <a:r>
              <a:rPr lang="en-US" sz="4800" dirty="0"/>
              <a:t>, he told people. </a:t>
            </a:r>
            <a:r>
              <a:rPr lang="en-US" sz="4800" dirty="0" smtClean="0"/>
              <a:t> </a:t>
            </a:r>
            <a:br>
              <a:rPr lang="en-US" sz="4800" dirty="0" smtClean="0"/>
            </a:br>
            <a:r>
              <a:rPr lang="en-US" sz="4800" dirty="0" smtClean="0"/>
              <a:t> And </a:t>
            </a:r>
            <a:r>
              <a:rPr lang="en-US" sz="4800" dirty="0"/>
              <a:t>people who </a:t>
            </a:r>
            <a:r>
              <a:rPr lang="en-US" sz="4800" b="1" dirty="0"/>
              <a:t>believed </a:t>
            </a:r>
            <a:r>
              <a:rPr lang="en-US" sz="4800" dirty="0"/>
              <a:t>what he </a:t>
            </a:r>
            <a:r>
              <a:rPr lang="en-US" sz="4800" dirty="0" smtClean="0"/>
              <a:t>   </a:t>
            </a:r>
            <a:br>
              <a:rPr lang="en-US" sz="4800" dirty="0" smtClean="0"/>
            </a:br>
            <a:r>
              <a:rPr lang="en-US" sz="4800" dirty="0" smtClean="0"/>
              <a:t> </a:t>
            </a:r>
            <a:r>
              <a:rPr lang="en-US" sz="4800" b="1" dirty="0" smtClean="0"/>
              <a:t>believed</a:t>
            </a:r>
            <a:r>
              <a:rPr lang="en-US" sz="4800" dirty="0" smtClean="0"/>
              <a:t> </a:t>
            </a:r>
            <a:r>
              <a:rPr lang="en-US" sz="4800" dirty="0"/>
              <a:t>took </a:t>
            </a:r>
            <a:r>
              <a:rPr lang="en-US" sz="4800" dirty="0" smtClean="0"/>
              <a:t>his </a:t>
            </a:r>
            <a:r>
              <a:rPr lang="en-US" sz="4800" dirty="0"/>
              <a:t>cause, </a:t>
            </a:r>
            <a:r>
              <a:rPr lang="en-US" sz="4800" dirty="0" smtClean="0"/>
              <a:t/>
            </a:r>
            <a:br>
              <a:rPr lang="en-US" sz="4800" dirty="0" smtClean="0"/>
            </a:br>
            <a:r>
              <a:rPr lang="en-US" sz="4800" dirty="0" smtClean="0"/>
              <a:t> and </a:t>
            </a:r>
            <a:r>
              <a:rPr lang="en-US" sz="4800" dirty="0"/>
              <a:t>they made it </a:t>
            </a:r>
            <a:r>
              <a:rPr lang="en-US" sz="4800" dirty="0" smtClean="0"/>
              <a:t>their </a:t>
            </a:r>
            <a:br>
              <a:rPr lang="en-US" sz="4800" dirty="0" smtClean="0"/>
            </a:br>
            <a:r>
              <a:rPr lang="en-US" sz="4800" dirty="0" smtClean="0"/>
              <a:t> own</a:t>
            </a:r>
            <a:r>
              <a:rPr lang="en-US" sz="4800" dirty="0"/>
              <a:t>, and they </a:t>
            </a:r>
            <a:r>
              <a:rPr lang="en-US" sz="4800" dirty="0" smtClean="0"/>
              <a:t/>
            </a:r>
            <a:br>
              <a:rPr lang="en-US" sz="4800" dirty="0" smtClean="0"/>
            </a:br>
            <a:r>
              <a:rPr lang="en-US" sz="4800" dirty="0" smtClean="0"/>
              <a:t> told people.” </a:t>
            </a:r>
            <a:br>
              <a:rPr lang="en-US" sz="4800" dirty="0" smtClean="0"/>
            </a:br>
            <a:r>
              <a:rPr lang="en-US" sz="4800" dirty="0" smtClean="0"/>
              <a:t> </a:t>
            </a:r>
            <a:r>
              <a:rPr lang="en-US" sz="4800" b="1" dirty="0" smtClean="0">
                <a:solidFill>
                  <a:schemeClr val="bg1">
                    <a:lumMod val="65000"/>
                  </a:schemeClr>
                </a:solidFill>
              </a:rPr>
              <a:t>15:00 </a:t>
            </a:r>
            <a:endParaRPr lang="en-US" sz="4800" b="1" dirty="0">
              <a:solidFill>
                <a:schemeClr val="bg1">
                  <a:lumMod val="6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98" y="2976012"/>
            <a:ext cx="2736396" cy="3717929"/>
          </a:xfrm>
          <a:prstGeom prst="rect">
            <a:avLst/>
          </a:prstGeom>
        </p:spPr>
      </p:pic>
    </p:spTree>
    <p:extLst>
      <p:ext uri="{BB962C8B-B14F-4D97-AF65-F5344CB8AC3E}">
        <p14:creationId xmlns:p14="http://schemas.microsoft.com/office/powerpoint/2010/main" val="62204402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0" y="1676844"/>
            <a:ext cx="8840761" cy="5262979"/>
          </a:xfrm>
          <a:prstGeom prst="rect">
            <a:avLst/>
          </a:prstGeom>
          <a:noFill/>
        </p:spPr>
        <p:txBody>
          <a:bodyPr wrap="square" rtlCol="0">
            <a:spAutoFit/>
          </a:bodyPr>
          <a:lstStyle/>
          <a:p>
            <a:pPr algn="ctr"/>
            <a:r>
              <a:rPr lang="en-US" sz="5400" dirty="0" smtClean="0">
                <a:solidFill>
                  <a:srgbClr val="FF0000"/>
                </a:solidFill>
                <a:latin typeface="Arial Rounded MT Bold"/>
                <a:cs typeface="Arial Rounded MT Bold"/>
              </a:rPr>
              <a:t>3. </a:t>
            </a:r>
            <a:r>
              <a:rPr lang="en-US" sz="5400" dirty="0" smtClean="0">
                <a:latin typeface="Arial Rounded MT Bold"/>
                <a:cs typeface="Arial Rounded MT Bold"/>
              </a:rPr>
              <a:t>With your character</a:t>
            </a:r>
          </a:p>
          <a:p>
            <a:pPr algn="ctr"/>
            <a:r>
              <a:rPr lang="en-US" sz="5400" dirty="0" smtClean="0">
                <a:latin typeface="Arial Rounded MT Bold"/>
                <a:cs typeface="Arial Rounded MT Bold"/>
              </a:rPr>
              <a:t>diamond in mind, </a:t>
            </a:r>
            <a:br>
              <a:rPr lang="en-US" sz="5400" dirty="0" smtClean="0">
                <a:latin typeface="Arial Rounded MT Bold"/>
                <a:cs typeface="Arial Rounded MT Bold"/>
              </a:rPr>
            </a:br>
            <a:r>
              <a:rPr lang="en-US" sz="5400" dirty="0" smtClean="0">
                <a:solidFill>
                  <a:srgbClr val="FF0000"/>
                </a:solidFill>
                <a:latin typeface="Arial Rounded MT Bold"/>
                <a:cs typeface="Arial Rounded MT Bold"/>
              </a:rPr>
              <a:t>re-write </a:t>
            </a:r>
            <a:r>
              <a:rPr lang="en-US" sz="5400" dirty="0">
                <a:solidFill>
                  <a:srgbClr val="FF0000"/>
                </a:solidFill>
                <a:latin typeface="Arial Rounded MT Bold"/>
                <a:cs typeface="Arial Rounded MT Bold"/>
              </a:rPr>
              <a:t>your 16 True Statements so </a:t>
            </a:r>
            <a:r>
              <a:rPr lang="en-US" sz="5400" dirty="0" smtClean="0">
                <a:solidFill>
                  <a:srgbClr val="FF0000"/>
                </a:solidFill>
                <a:latin typeface="Arial Rounded MT Bold"/>
                <a:cs typeface="Arial Rounded MT Bold"/>
              </a:rPr>
              <a:t>they </a:t>
            </a:r>
            <a:r>
              <a:rPr lang="en-US" sz="5400" dirty="0">
                <a:solidFill>
                  <a:srgbClr val="FF0000"/>
                </a:solidFill>
                <a:latin typeface="Arial Rounded MT Bold"/>
                <a:cs typeface="Arial Rounded MT Bold"/>
              </a:rPr>
              <a:t>become “We Believe</a:t>
            </a:r>
            <a:r>
              <a:rPr lang="mr-IN" sz="5400" dirty="0">
                <a:solidFill>
                  <a:srgbClr val="FF0000"/>
                </a:solidFill>
                <a:latin typeface="Arial Rounded MT Bold"/>
                <a:cs typeface="Arial Rounded MT Bold"/>
              </a:rPr>
              <a:t>…</a:t>
            </a:r>
            <a:r>
              <a:rPr lang="en-US" sz="5400" dirty="0">
                <a:solidFill>
                  <a:srgbClr val="FF0000"/>
                </a:solidFill>
                <a:latin typeface="Arial Rounded MT Bold"/>
                <a:cs typeface="Arial Rounded MT Bold"/>
              </a:rPr>
              <a:t>”</a:t>
            </a:r>
            <a:endParaRPr lang="en-US" sz="6600" dirty="0">
              <a:solidFill>
                <a:srgbClr val="FF0000"/>
              </a:solidFill>
              <a:latin typeface="Arial Rounded MT Bold"/>
              <a:cs typeface="Arial Rounded MT Bold"/>
            </a:endParaRPr>
          </a:p>
          <a:p>
            <a:pPr algn="ctr"/>
            <a:endParaRPr lang="en-US" sz="6600" dirty="0">
              <a:latin typeface="Arial Rounded MT Bold"/>
              <a:cs typeface="Arial Rounded MT Bold"/>
            </a:endParaRPr>
          </a:p>
        </p:txBody>
      </p:sp>
    </p:spTree>
    <p:extLst>
      <p:ext uri="{BB962C8B-B14F-4D97-AF65-F5344CB8AC3E}">
        <p14:creationId xmlns:p14="http://schemas.microsoft.com/office/powerpoint/2010/main" val="6593493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091" y="927964"/>
            <a:ext cx="8840761" cy="5262979"/>
          </a:xfrm>
          <a:prstGeom prst="rect">
            <a:avLst/>
          </a:prstGeom>
          <a:noFill/>
        </p:spPr>
        <p:txBody>
          <a:bodyPr wrap="square" rtlCol="0">
            <a:spAutoFit/>
          </a:bodyPr>
          <a:lstStyle/>
          <a:p>
            <a:pPr algn="ctr"/>
            <a:r>
              <a:rPr lang="en-US" sz="4800" dirty="0">
                <a:solidFill>
                  <a:srgbClr val="FF0000"/>
                </a:solidFill>
                <a:latin typeface="Arial Rounded MT Bold"/>
                <a:cs typeface="Arial Rounded MT Bold"/>
              </a:rPr>
              <a:t>These sentences </a:t>
            </a:r>
            <a:br>
              <a:rPr lang="en-US" sz="4800" dirty="0">
                <a:solidFill>
                  <a:srgbClr val="FF0000"/>
                </a:solidFill>
                <a:latin typeface="Arial Rounded MT Bold"/>
                <a:cs typeface="Arial Rounded MT Bold"/>
              </a:rPr>
            </a:br>
            <a:r>
              <a:rPr lang="en-US" sz="4800" dirty="0">
                <a:solidFill>
                  <a:srgbClr val="FF0000"/>
                </a:solidFill>
                <a:latin typeface="Arial Rounded MT Bold"/>
                <a:cs typeface="Arial Rounded MT Bold"/>
              </a:rPr>
              <a:t>should highlight </a:t>
            </a:r>
            <a:br>
              <a:rPr lang="en-US" sz="4800" dirty="0">
                <a:solidFill>
                  <a:srgbClr val="FF0000"/>
                </a:solidFill>
                <a:latin typeface="Arial Rounded MT Bold"/>
                <a:cs typeface="Arial Rounded MT Bold"/>
              </a:rPr>
            </a:br>
            <a:r>
              <a:rPr lang="en-US" sz="4800" dirty="0">
                <a:solidFill>
                  <a:srgbClr val="FF0000"/>
                </a:solidFill>
                <a:latin typeface="Arial Rounded MT Bold"/>
                <a:cs typeface="Arial Rounded MT Bold"/>
              </a:rPr>
              <a:t>Products, Processes, Procedures, Pricing, Warranties, Training, </a:t>
            </a:r>
            <a:br>
              <a:rPr lang="en-US" sz="4800" dirty="0">
                <a:solidFill>
                  <a:srgbClr val="FF0000"/>
                </a:solidFill>
                <a:latin typeface="Arial Rounded MT Bold"/>
                <a:cs typeface="Arial Rounded MT Bold"/>
              </a:rPr>
            </a:br>
            <a:r>
              <a:rPr lang="en-US" sz="4800" dirty="0">
                <a:solidFill>
                  <a:srgbClr val="FF0000"/>
                </a:solidFill>
                <a:latin typeface="Arial Rounded MT Bold"/>
                <a:cs typeface="Arial Rounded MT Bold"/>
              </a:rPr>
              <a:t>History and Personality </a:t>
            </a:r>
            <a:br>
              <a:rPr lang="en-US" sz="4800" dirty="0">
                <a:solidFill>
                  <a:srgbClr val="FF0000"/>
                </a:solidFill>
                <a:latin typeface="Arial Rounded MT Bold"/>
                <a:cs typeface="Arial Rounded MT Bold"/>
              </a:rPr>
            </a:br>
            <a:r>
              <a:rPr lang="en-US" sz="4800" dirty="0">
                <a:solidFill>
                  <a:srgbClr val="FF0000"/>
                </a:solidFill>
                <a:latin typeface="Arial Rounded MT Bold"/>
                <a:cs typeface="Arial Rounded MT Bold"/>
              </a:rPr>
              <a:t>of the company. </a:t>
            </a:r>
          </a:p>
        </p:txBody>
      </p:sp>
    </p:spTree>
    <p:extLst>
      <p:ext uri="{BB962C8B-B14F-4D97-AF65-F5344CB8AC3E}">
        <p14:creationId xmlns:p14="http://schemas.microsoft.com/office/powerpoint/2010/main" val="17674362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532" y="1237284"/>
            <a:ext cx="8840761" cy="4616648"/>
          </a:xfrm>
          <a:prstGeom prst="rect">
            <a:avLst/>
          </a:prstGeom>
          <a:noFill/>
        </p:spPr>
        <p:txBody>
          <a:bodyPr wrap="square" rtlCol="0">
            <a:spAutoFit/>
          </a:bodyPr>
          <a:lstStyle/>
          <a:p>
            <a:pPr algn="ctr"/>
            <a:r>
              <a:rPr lang="en-US" sz="5400" b="1" dirty="0" smtClean="0">
                <a:latin typeface="Arial Rounded MT Bold"/>
                <a:cs typeface="Arial Rounded MT Bold"/>
              </a:rPr>
              <a:t>Partners,</a:t>
            </a:r>
          </a:p>
          <a:p>
            <a:pPr algn="ctr"/>
            <a:r>
              <a:rPr lang="en-US" sz="5400" b="1" dirty="0" smtClean="0">
                <a:latin typeface="Arial Rounded MT Bold"/>
                <a:cs typeface="Arial Rounded MT Bold"/>
              </a:rPr>
              <a:t>review what has </a:t>
            </a:r>
            <a:br>
              <a:rPr lang="en-US" sz="5400" b="1" dirty="0" smtClean="0">
                <a:latin typeface="Arial Rounded MT Bold"/>
                <a:cs typeface="Arial Rounded MT Bold"/>
              </a:rPr>
            </a:br>
            <a:r>
              <a:rPr lang="en-US" sz="5400" b="1" dirty="0" smtClean="0">
                <a:latin typeface="Arial Rounded MT Bold"/>
                <a:cs typeface="Arial Rounded MT Bold"/>
              </a:rPr>
              <a:t>been written. </a:t>
            </a:r>
            <a:endParaRPr lang="en-US" sz="1200" b="1" dirty="0">
              <a:latin typeface="Arial Rounded MT Bold"/>
              <a:cs typeface="Arial Rounded MT Bold"/>
            </a:endParaRPr>
          </a:p>
          <a:p>
            <a:pPr algn="ctr"/>
            <a:endParaRPr lang="en-US" sz="1200" b="1" dirty="0">
              <a:latin typeface="Arial Rounded MT Bold"/>
              <a:cs typeface="Arial Rounded MT Bold"/>
            </a:endParaRPr>
          </a:p>
          <a:p>
            <a:pPr algn="ctr"/>
            <a:endParaRPr lang="en-US" sz="1200" b="1" dirty="0">
              <a:latin typeface="Arial Rounded MT Bold"/>
              <a:cs typeface="Arial Rounded MT Bold"/>
            </a:endParaRPr>
          </a:p>
          <a:p>
            <a:pPr algn="ctr"/>
            <a:r>
              <a:rPr lang="en-US" sz="5400" b="1" dirty="0" smtClean="0">
                <a:latin typeface="Arial Rounded MT Bold"/>
                <a:cs typeface="Arial Rounded MT Bold"/>
              </a:rPr>
              <a:t>Help expand </a:t>
            </a:r>
            <a:br>
              <a:rPr lang="en-US" sz="5400" b="1" dirty="0" smtClean="0">
                <a:latin typeface="Arial Rounded MT Bold"/>
                <a:cs typeface="Arial Rounded MT Bold"/>
              </a:rPr>
            </a:br>
            <a:r>
              <a:rPr lang="en-US" sz="5400" b="1" dirty="0" smtClean="0">
                <a:latin typeface="Arial Rounded MT Bold"/>
                <a:cs typeface="Arial Rounded MT Bold"/>
              </a:rPr>
              <a:t>and </a:t>
            </a:r>
            <a:r>
              <a:rPr lang="en-US" sz="5400" b="1" dirty="0">
                <a:latin typeface="Arial Rounded MT Bold"/>
                <a:cs typeface="Arial Rounded MT Bold"/>
              </a:rPr>
              <a:t>enliven it. </a:t>
            </a:r>
          </a:p>
        </p:txBody>
      </p:sp>
    </p:spTree>
    <p:extLst>
      <p:ext uri="{BB962C8B-B14F-4D97-AF65-F5344CB8AC3E}">
        <p14:creationId xmlns:p14="http://schemas.microsoft.com/office/powerpoint/2010/main" val="13073156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455844"/>
            <a:ext cx="8840761" cy="4524315"/>
          </a:xfrm>
          <a:prstGeom prst="rect">
            <a:avLst/>
          </a:prstGeom>
          <a:noFill/>
        </p:spPr>
        <p:txBody>
          <a:bodyPr wrap="square" rtlCol="0">
            <a:spAutoFit/>
          </a:bodyPr>
          <a:lstStyle/>
          <a:p>
            <a:pPr algn="ctr"/>
            <a:r>
              <a:rPr lang="en-US" sz="4800" dirty="0">
                <a:latin typeface="Arial Rounded MT Bold"/>
                <a:cs typeface="Arial Rounded MT Bold"/>
              </a:rPr>
              <a:t>REMEMBER:</a:t>
            </a:r>
          </a:p>
          <a:p>
            <a:pPr algn="ctr"/>
            <a:r>
              <a:rPr lang="en-US" sz="4800" dirty="0">
                <a:latin typeface="Arial Rounded MT Bold"/>
                <a:cs typeface="Arial Rounded MT Bold"/>
              </a:rPr>
              <a:t>The goal of an</a:t>
            </a:r>
          </a:p>
          <a:p>
            <a:pPr algn="ctr"/>
            <a:r>
              <a:rPr lang="en-US" sz="4800" dirty="0">
                <a:solidFill>
                  <a:srgbClr val="FF0000"/>
                </a:solidFill>
                <a:latin typeface="Arial Rounded MT Bold"/>
                <a:cs typeface="Arial Rounded MT Bold"/>
              </a:rPr>
              <a:t>Origin Story</a:t>
            </a:r>
          </a:p>
          <a:p>
            <a:pPr algn="ctr"/>
            <a:r>
              <a:rPr lang="en-US" sz="4800" dirty="0">
                <a:solidFill>
                  <a:srgbClr val="000000"/>
                </a:solidFill>
                <a:latin typeface="Arial Rounded MT Bold"/>
                <a:cs typeface="Arial Rounded MT Bold"/>
              </a:rPr>
              <a:t>is to communicate</a:t>
            </a:r>
          </a:p>
          <a:p>
            <a:pPr algn="ctr"/>
            <a:r>
              <a:rPr lang="en-US" sz="4800" dirty="0">
                <a:solidFill>
                  <a:srgbClr val="000000"/>
                </a:solidFill>
                <a:latin typeface="Arial Rounded MT Bold"/>
                <a:cs typeface="Arial Rounded MT Bold"/>
              </a:rPr>
              <a:t>your motivations</a:t>
            </a:r>
          </a:p>
          <a:p>
            <a:pPr algn="ctr"/>
            <a:r>
              <a:rPr lang="en-US" sz="4800" dirty="0">
                <a:solidFill>
                  <a:srgbClr val="000000"/>
                </a:solidFill>
                <a:latin typeface="Arial Rounded MT Bold"/>
                <a:cs typeface="Arial Rounded MT Bold"/>
              </a:rPr>
              <a:t>and values</a:t>
            </a:r>
            <a:r>
              <a:rPr lang="en-US" sz="4800" dirty="0" smtClean="0">
                <a:solidFill>
                  <a:srgbClr val="000000"/>
                </a:solidFill>
                <a:latin typeface="Arial Rounded MT Bold"/>
                <a:cs typeface="Arial Rounded MT Bold"/>
              </a:rPr>
              <a:t>.</a:t>
            </a:r>
            <a:endParaRPr lang="en-US" sz="4800" dirty="0">
              <a:solidFill>
                <a:srgbClr val="000000"/>
              </a:solidFill>
              <a:latin typeface="Arial Rounded MT Bold"/>
              <a:cs typeface="Arial Rounded MT Bold"/>
            </a:endParaRPr>
          </a:p>
        </p:txBody>
      </p:sp>
      <p:pic>
        <p:nvPicPr>
          <p:cNvPr id="3" name="01 SpenceCal-BackInTheD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0789" y="5274877"/>
            <a:ext cx="812800" cy="812800"/>
          </a:xfrm>
          <a:prstGeom prst="rect">
            <a:avLst/>
          </a:prstGeom>
        </p:spPr>
      </p:pic>
    </p:spTree>
    <p:extLst>
      <p:ext uri="{BB962C8B-B14F-4D97-AF65-F5344CB8AC3E}">
        <p14:creationId xmlns:p14="http://schemas.microsoft.com/office/powerpoint/2010/main" val="60933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0" y="2083844"/>
            <a:ext cx="8840761" cy="2585323"/>
          </a:xfrm>
          <a:prstGeom prst="rect">
            <a:avLst/>
          </a:prstGeom>
          <a:noFill/>
        </p:spPr>
        <p:txBody>
          <a:bodyPr wrap="square" rtlCol="0">
            <a:spAutoFit/>
          </a:bodyPr>
          <a:lstStyle/>
          <a:p>
            <a:pPr algn="ctr"/>
            <a:r>
              <a:rPr lang="en-US" sz="5400" dirty="0" smtClean="0">
                <a:solidFill>
                  <a:srgbClr val="FF0000"/>
                </a:solidFill>
                <a:latin typeface="Arial Rounded MT Bold"/>
                <a:cs typeface="Arial Rounded MT Bold"/>
              </a:rPr>
              <a:t>4. </a:t>
            </a:r>
            <a:r>
              <a:rPr lang="en-US" sz="5400" dirty="0">
                <a:latin typeface="Arial Rounded MT Bold"/>
                <a:cs typeface="Arial Rounded MT Bold"/>
              </a:rPr>
              <a:t>Stand and read </a:t>
            </a:r>
            <a:r>
              <a:rPr lang="en-US" sz="5400" dirty="0" smtClean="0">
                <a:latin typeface="Arial Rounded MT Bold"/>
                <a:cs typeface="Arial Rounded MT Bold"/>
              </a:rPr>
              <a:t/>
            </a:r>
            <a:br>
              <a:rPr lang="en-US" sz="5400" dirty="0" smtClean="0">
                <a:latin typeface="Arial Rounded MT Bold"/>
                <a:cs typeface="Arial Rounded MT Bold"/>
              </a:rPr>
            </a:br>
            <a:r>
              <a:rPr lang="en-US" sz="5400" dirty="0" smtClean="0">
                <a:latin typeface="Arial Rounded MT Bold"/>
                <a:cs typeface="Arial Rounded MT Bold"/>
              </a:rPr>
              <a:t>your 16 “We </a:t>
            </a:r>
            <a:r>
              <a:rPr lang="en-US" sz="5400" dirty="0">
                <a:latin typeface="Arial Rounded MT Bold"/>
                <a:cs typeface="Arial Rounded MT Bold"/>
              </a:rPr>
              <a:t>Believe” </a:t>
            </a:r>
            <a:r>
              <a:rPr lang="en-US" sz="5400" dirty="0" smtClean="0">
                <a:latin typeface="Arial Rounded MT Bold"/>
                <a:cs typeface="Arial Rounded MT Bold"/>
              </a:rPr>
              <a:t> statements to </a:t>
            </a:r>
            <a:r>
              <a:rPr lang="en-US" sz="5400" dirty="0">
                <a:latin typeface="Arial Rounded MT Bold"/>
                <a:cs typeface="Arial Rounded MT Bold"/>
              </a:rPr>
              <a:t>the room.</a:t>
            </a:r>
            <a:endParaRPr lang="en-US" sz="6600" dirty="0">
              <a:latin typeface="Arial Rounded MT Bold"/>
              <a:cs typeface="Arial Rounded MT Bold"/>
            </a:endParaRPr>
          </a:p>
        </p:txBody>
      </p:sp>
    </p:spTree>
    <p:extLst>
      <p:ext uri="{BB962C8B-B14F-4D97-AF65-F5344CB8AC3E}">
        <p14:creationId xmlns:p14="http://schemas.microsoft.com/office/powerpoint/2010/main" val="35849820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101896"/>
            <a:ext cx="8840761" cy="6494085"/>
          </a:xfrm>
          <a:prstGeom prst="rect">
            <a:avLst/>
          </a:prstGeom>
          <a:noFill/>
        </p:spPr>
        <p:txBody>
          <a:bodyPr wrap="square" rtlCol="0">
            <a:spAutoFit/>
          </a:bodyPr>
          <a:lstStyle/>
          <a:p>
            <a:pPr algn="ctr"/>
            <a:r>
              <a:rPr lang="en-US" sz="5200" dirty="0" smtClean="0">
                <a:solidFill>
                  <a:srgbClr val="FF0000"/>
                </a:solidFill>
                <a:latin typeface="Arial Rounded MT Bold"/>
                <a:cs typeface="Arial Rounded MT Bold"/>
              </a:rPr>
              <a:t>5. </a:t>
            </a:r>
            <a:r>
              <a:rPr lang="en-US" sz="5200" dirty="0" smtClean="0">
                <a:latin typeface="Arial Rounded MT Bold"/>
                <a:cs typeface="Arial Rounded MT Bold"/>
              </a:rPr>
              <a:t>Partners, </a:t>
            </a:r>
            <a:br>
              <a:rPr lang="en-US" sz="5200" dirty="0" smtClean="0">
                <a:latin typeface="Arial Rounded MT Bold"/>
                <a:cs typeface="Arial Rounded MT Bold"/>
              </a:rPr>
            </a:br>
            <a:r>
              <a:rPr lang="en-US" sz="5200" dirty="0" smtClean="0">
                <a:latin typeface="Arial Rounded MT Bold"/>
                <a:cs typeface="Arial Rounded MT Bold"/>
              </a:rPr>
              <a:t>help create 8 or 9 </a:t>
            </a:r>
            <a:r>
              <a:rPr lang="en-US" sz="5200" dirty="0" err="1" smtClean="0">
                <a:solidFill>
                  <a:srgbClr val="FF0000"/>
                </a:solidFill>
                <a:latin typeface="Arial Rounded MT Bold"/>
                <a:cs typeface="Arial Rounded MT Bold"/>
              </a:rPr>
              <a:t>brandable</a:t>
            </a:r>
            <a:r>
              <a:rPr lang="en-US" sz="5200" dirty="0" smtClean="0">
                <a:solidFill>
                  <a:srgbClr val="FF0000"/>
                </a:solidFill>
                <a:latin typeface="Arial Rounded MT Bold"/>
                <a:cs typeface="Arial Rounded MT Bold"/>
              </a:rPr>
              <a:t> chunks:</a:t>
            </a:r>
            <a:endParaRPr lang="en-US" sz="5200" dirty="0">
              <a:solidFill>
                <a:srgbClr val="FF0000"/>
              </a:solidFill>
              <a:latin typeface="Arial Rounded MT Bold"/>
              <a:cs typeface="Arial Rounded MT Bold"/>
            </a:endParaRPr>
          </a:p>
          <a:p>
            <a:pPr algn="ctr"/>
            <a:r>
              <a:rPr lang="en-US" sz="5200" dirty="0">
                <a:latin typeface="Arial Rounded MT Bold"/>
                <a:cs typeface="Arial Rounded MT Bold"/>
              </a:rPr>
              <a:t>memorable, musical,</a:t>
            </a:r>
          </a:p>
          <a:p>
            <a:pPr algn="ctr"/>
            <a:r>
              <a:rPr lang="en-US" sz="5200" dirty="0">
                <a:latin typeface="Arial Rounded MT Bold"/>
                <a:cs typeface="Arial Rounded MT Bold"/>
              </a:rPr>
              <a:t>signature </a:t>
            </a:r>
            <a:r>
              <a:rPr lang="en-US" sz="5200" dirty="0" smtClean="0">
                <a:latin typeface="Arial Rounded MT Bold"/>
                <a:cs typeface="Arial Rounded MT Bold"/>
              </a:rPr>
              <a:t>phrases from </a:t>
            </a:r>
          </a:p>
          <a:p>
            <a:pPr algn="ctr"/>
            <a:r>
              <a:rPr lang="en-US" sz="5200" dirty="0" smtClean="0">
                <a:latin typeface="Arial Rounded MT Bold"/>
                <a:cs typeface="Arial Rounded MT Bold"/>
              </a:rPr>
              <a:t>the 16 True Statements.</a:t>
            </a:r>
          </a:p>
          <a:p>
            <a:pPr algn="ctr"/>
            <a:r>
              <a:rPr lang="en-US" sz="5200" dirty="0" smtClean="0">
                <a:latin typeface="Arial Rounded MT Bold"/>
                <a:cs typeface="Arial Rounded MT Bold"/>
              </a:rPr>
              <a:t>Consider </a:t>
            </a:r>
            <a:r>
              <a:rPr lang="en-US" sz="5200" b="1" dirty="0">
                <a:solidFill>
                  <a:srgbClr val="FF0000"/>
                </a:solidFill>
                <a:latin typeface="Arial Rounded MT Bold"/>
                <a:cs typeface="Arial Rounded MT Bold"/>
              </a:rPr>
              <a:t>p</a:t>
            </a:r>
            <a:r>
              <a:rPr lang="en-US" sz="5200" b="1" dirty="0" smtClean="0">
                <a:solidFill>
                  <a:srgbClr val="FF0000"/>
                </a:solidFill>
                <a:latin typeface="Arial Rounded MT Bold"/>
                <a:cs typeface="Arial Rounded MT Bold"/>
              </a:rPr>
              <a:t>aired </a:t>
            </a:r>
            <a:r>
              <a:rPr lang="en-US" sz="5200" b="1" dirty="0">
                <a:solidFill>
                  <a:srgbClr val="FF0000"/>
                </a:solidFill>
                <a:latin typeface="Arial Rounded MT Bold"/>
                <a:cs typeface="Arial Rounded MT Bold"/>
              </a:rPr>
              <a:t>o</a:t>
            </a:r>
            <a:r>
              <a:rPr lang="en-US" sz="5200" b="1" dirty="0" smtClean="0">
                <a:solidFill>
                  <a:srgbClr val="FF0000"/>
                </a:solidFill>
                <a:latin typeface="Arial Rounded MT Bold"/>
                <a:cs typeface="Arial Rounded MT Bold"/>
              </a:rPr>
              <a:t>pposites</a:t>
            </a:r>
            <a:r>
              <a:rPr lang="en-US" sz="5200" dirty="0" smtClean="0">
                <a:solidFill>
                  <a:srgbClr val="FF0000"/>
                </a:solidFill>
                <a:latin typeface="Arial Rounded MT Bold"/>
                <a:cs typeface="Arial Rounded MT Bold"/>
              </a:rPr>
              <a:t> </a:t>
            </a:r>
            <a:r>
              <a:rPr lang="en-US" sz="5200" dirty="0" smtClean="0">
                <a:latin typeface="Arial Rounded MT Bold"/>
                <a:cs typeface="Arial Rounded MT Bold"/>
              </a:rPr>
              <a:t>when applicable.</a:t>
            </a:r>
            <a:endParaRPr lang="en-US" sz="5200" dirty="0">
              <a:latin typeface="Arial Rounded MT Bold"/>
              <a:cs typeface="Arial Rounded MT Bold"/>
            </a:endParaRPr>
          </a:p>
        </p:txBody>
      </p:sp>
    </p:spTree>
    <p:extLst>
      <p:ext uri="{BB962C8B-B14F-4D97-AF65-F5344CB8AC3E}">
        <p14:creationId xmlns:p14="http://schemas.microsoft.com/office/powerpoint/2010/main" val="29323265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1974899"/>
            <a:ext cx="8840761" cy="2492990"/>
          </a:xfrm>
          <a:prstGeom prst="rect">
            <a:avLst/>
          </a:prstGeom>
          <a:noFill/>
        </p:spPr>
        <p:txBody>
          <a:bodyPr wrap="square" rtlCol="0">
            <a:spAutoFit/>
          </a:bodyPr>
          <a:lstStyle/>
          <a:p>
            <a:pPr algn="ctr"/>
            <a:r>
              <a:rPr lang="en-US" sz="5200" dirty="0" smtClean="0">
                <a:solidFill>
                  <a:srgbClr val="FF0000"/>
                </a:solidFill>
                <a:latin typeface="Arial Rounded MT Bold"/>
                <a:cs typeface="Arial Rounded MT Bold"/>
              </a:rPr>
              <a:t>6. </a:t>
            </a:r>
            <a:r>
              <a:rPr lang="en-US" sz="5200" dirty="0" smtClean="0">
                <a:latin typeface="Arial Rounded MT Bold"/>
                <a:cs typeface="Arial Rounded MT Bold"/>
              </a:rPr>
              <a:t>Present your character diamond and your </a:t>
            </a:r>
            <a:r>
              <a:rPr lang="en-US" sz="5200" dirty="0" err="1" smtClean="0">
                <a:latin typeface="Arial Rounded MT Bold"/>
                <a:cs typeface="Arial Rounded MT Bold"/>
              </a:rPr>
              <a:t>brandable</a:t>
            </a:r>
            <a:r>
              <a:rPr lang="en-US" sz="5200" dirty="0" smtClean="0">
                <a:latin typeface="Arial Rounded MT Bold"/>
                <a:cs typeface="Arial Rounded MT Bold"/>
              </a:rPr>
              <a:t> chunks.</a:t>
            </a:r>
            <a:endParaRPr lang="en-US" sz="5200" dirty="0">
              <a:latin typeface="Arial Rounded MT Bold"/>
              <a:cs typeface="Arial Rounded MT Bold"/>
            </a:endParaRPr>
          </a:p>
        </p:txBody>
      </p:sp>
    </p:spTree>
    <p:extLst>
      <p:ext uri="{BB962C8B-B14F-4D97-AF65-F5344CB8AC3E}">
        <p14:creationId xmlns:p14="http://schemas.microsoft.com/office/powerpoint/2010/main" val="14646573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seballDiamond.jpg"/>
          <p:cNvPicPr>
            <a:picLocks noChangeAspect="1"/>
          </p:cNvPicPr>
          <p:nvPr/>
        </p:nvPicPr>
        <p:blipFill rotWithShape="1">
          <a:blip r:embed="rId2">
            <a:extLst>
              <a:ext uri="{28A0092B-C50C-407E-A947-70E740481C1C}">
                <a14:useLocalDpi xmlns:a14="http://schemas.microsoft.com/office/drawing/2010/main" val="0"/>
              </a:ext>
            </a:extLst>
          </a:blip>
          <a:srcRect r="4014"/>
          <a:stretch/>
        </p:blipFill>
        <p:spPr>
          <a:xfrm>
            <a:off x="1940386" y="256397"/>
            <a:ext cx="7038242" cy="6372267"/>
          </a:xfrm>
          <a:prstGeom prst="rect">
            <a:avLst/>
          </a:prstGeom>
        </p:spPr>
      </p:pic>
      <p:sp>
        <p:nvSpPr>
          <p:cNvPr id="5" name="TextBox 4"/>
          <p:cNvSpPr txBox="1"/>
          <p:nvPr/>
        </p:nvSpPr>
        <p:spPr>
          <a:xfrm>
            <a:off x="4274025" y="754037"/>
            <a:ext cx="2522484" cy="1508105"/>
          </a:xfrm>
          <a:prstGeom prst="rect">
            <a:avLst/>
          </a:prstGeom>
          <a:noFill/>
        </p:spPr>
        <p:txBody>
          <a:bodyPr wrap="square" rtlCol="0">
            <a:spAutoFit/>
          </a:bodyPr>
          <a:lstStyle/>
          <a:p>
            <a:pPr algn="ctr"/>
            <a:r>
              <a:rPr lang="en-US" sz="3600">
                <a:solidFill>
                  <a:srgbClr val="FF0000"/>
                </a:solidFill>
                <a:latin typeface="Abadi MT Condensed Extra Bold"/>
                <a:cs typeface="Abadi MT Condensed Extra Bold"/>
              </a:rPr>
              <a:t>North </a:t>
            </a:r>
            <a:br>
              <a:rPr lang="en-US" sz="3600">
                <a:solidFill>
                  <a:srgbClr val="FF0000"/>
                </a:solidFill>
                <a:latin typeface="Abadi MT Condensed Extra Bold"/>
                <a:cs typeface="Abadi MT Condensed Extra Bold"/>
              </a:rPr>
            </a:br>
            <a:r>
              <a:rPr lang="en-US" sz="3600">
                <a:solidFill>
                  <a:srgbClr val="FF0000"/>
                </a:solidFill>
                <a:latin typeface="Abadi MT Condensed Extra Bold"/>
                <a:cs typeface="Abadi MT Condensed Extra Bold"/>
              </a:rPr>
              <a:t>Star</a:t>
            </a:r>
          </a:p>
          <a:p>
            <a:pPr algn="ctr"/>
            <a:r>
              <a:rPr lang="en-US" sz="2000">
                <a:solidFill>
                  <a:srgbClr val="FF0000"/>
                </a:solidFill>
                <a:latin typeface="Abadi MT Condensed Extra Bold"/>
                <a:cs typeface="Abadi MT Condensed Extra Bold"/>
              </a:rPr>
              <a:t>Obvious</a:t>
            </a:r>
          </a:p>
        </p:txBody>
      </p:sp>
      <p:sp>
        <p:nvSpPr>
          <p:cNvPr id="6" name="TextBox 5"/>
          <p:cNvSpPr txBox="1"/>
          <p:nvPr/>
        </p:nvSpPr>
        <p:spPr>
          <a:xfrm>
            <a:off x="4293443" y="4793126"/>
            <a:ext cx="2388529" cy="954107"/>
          </a:xfrm>
          <a:prstGeom prst="rect">
            <a:avLst/>
          </a:prstGeom>
          <a:noFill/>
        </p:spPr>
        <p:txBody>
          <a:bodyPr wrap="square" rtlCol="0">
            <a:spAutoFit/>
          </a:bodyPr>
          <a:lstStyle/>
          <a:p>
            <a:pPr algn="ctr"/>
            <a:r>
              <a:rPr lang="en-US" sz="3600" dirty="0" err="1">
                <a:solidFill>
                  <a:srgbClr val="FF0000"/>
                </a:solidFill>
                <a:latin typeface="Abadi MT Condensed Extra Bold"/>
                <a:cs typeface="Abadi MT Condensed Extra Bold"/>
              </a:rPr>
              <a:t>CounterStar</a:t>
            </a:r>
            <a:endParaRPr lang="en-US" sz="3600" dirty="0">
              <a:solidFill>
                <a:srgbClr val="FF0000"/>
              </a:solidFill>
              <a:latin typeface="Abadi MT Condensed Extra Bold"/>
              <a:cs typeface="Abadi MT Condensed Extra Bold"/>
            </a:endParaRPr>
          </a:p>
          <a:p>
            <a:pPr algn="ctr"/>
            <a:r>
              <a:rPr lang="en-US" sz="2000" dirty="0">
                <a:solidFill>
                  <a:srgbClr val="FF0000"/>
                </a:solidFill>
                <a:latin typeface="Abadi MT Condensed Extra Bold"/>
                <a:cs typeface="Abadi MT Condensed Extra Bold"/>
              </a:rPr>
              <a:t>Surprise</a:t>
            </a:r>
          </a:p>
        </p:txBody>
      </p:sp>
      <p:sp>
        <p:nvSpPr>
          <p:cNvPr id="7" name="TextBox 6"/>
          <p:cNvSpPr txBox="1"/>
          <p:nvPr/>
        </p:nvSpPr>
        <p:spPr>
          <a:xfrm>
            <a:off x="2791978" y="3056805"/>
            <a:ext cx="2624383" cy="954107"/>
          </a:xfrm>
          <a:prstGeom prst="rect">
            <a:avLst/>
          </a:prstGeom>
          <a:noFill/>
        </p:spPr>
        <p:txBody>
          <a:bodyPr wrap="square" rtlCol="0">
            <a:spAutoFit/>
          </a:bodyPr>
          <a:lstStyle/>
          <a:p>
            <a:r>
              <a:rPr lang="en-US" sz="3600" dirty="0">
                <a:solidFill>
                  <a:srgbClr val="FF0000"/>
                </a:solidFill>
                <a:latin typeface="Abadi MT Condensed Extra Bold"/>
                <a:cs typeface="Abadi MT Condensed Extra Bold"/>
              </a:rPr>
              <a:t>Vulnerability</a:t>
            </a:r>
          </a:p>
          <a:p>
            <a:r>
              <a:rPr lang="en-US" sz="2000" dirty="0">
                <a:solidFill>
                  <a:srgbClr val="FF0000"/>
                </a:solidFill>
                <a:latin typeface="Abadi MT Condensed Extra Bold"/>
                <a:cs typeface="Abadi MT Condensed Extra Bold"/>
              </a:rPr>
              <a:t>      Weakness or Flaw</a:t>
            </a:r>
          </a:p>
        </p:txBody>
      </p:sp>
      <p:sp>
        <p:nvSpPr>
          <p:cNvPr id="8" name="TextBox 7"/>
          <p:cNvSpPr txBox="1"/>
          <p:nvPr/>
        </p:nvSpPr>
        <p:spPr>
          <a:xfrm>
            <a:off x="6796509" y="3011015"/>
            <a:ext cx="1583286" cy="954107"/>
          </a:xfrm>
          <a:prstGeom prst="rect">
            <a:avLst/>
          </a:prstGeom>
          <a:noFill/>
        </p:spPr>
        <p:txBody>
          <a:bodyPr wrap="square" rtlCol="0">
            <a:spAutoFit/>
          </a:bodyPr>
          <a:lstStyle/>
          <a:p>
            <a:r>
              <a:rPr lang="en-US" sz="3600" dirty="0">
                <a:solidFill>
                  <a:srgbClr val="FF0000"/>
                </a:solidFill>
                <a:latin typeface="Abadi MT Condensed Extra Bold"/>
                <a:cs typeface="Abadi MT Condensed Extra Bold"/>
              </a:rPr>
              <a:t>  Core</a:t>
            </a:r>
            <a:r>
              <a:rPr lang="en-US" sz="2000" dirty="0">
                <a:solidFill>
                  <a:srgbClr val="FF0000"/>
                </a:solidFill>
                <a:latin typeface="Abadi MT Condensed Extra Bold"/>
                <a:cs typeface="Abadi MT Condensed Extra Bold"/>
              </a:rPr>
              <a:t/>
            </a:r>
            <a:br>
              <a:rPr lang="en-US" sz="2000" dirty="0">
                <a:solidFill>
                  <a:srgbClr val="FF0000"/>
                </a:solidFill>
                <a:latin typeface="Abadi MT Condensed Extra Bold"/>
                <a:cs typeface="Abadi MT Condensed Extra Bold"/>
              </a:rPr>
            </a:br>
            <a:r>
              <a:rPr lang="en-US" sz="2000" dirty="0">
                <a:solidFill>
                  <a:srgbClr val="FF0000"/>
                </a:solidFill>
                <a:latin typeface="Abadi MT Condensed Extra Bold"/>
                <a:cs typeface="Abadi MT Condensed Extra Bold"/>
              </a:rPr>
              <a:t>    Identity</a:t>
            </a:r>
          </a:p>
        </p:txBody>
      </p:sp>
    </p:spTree>
    <p:extLst>
      <p:ext uri="{BB962C8B-B14F-4D97-AF65-F5344CB8AC3E}">
        <p14:creationId xmlns:p14="http://schemas.microsoft.com/office/powerpoint/2010/main" val="86188683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112835"/>
            <a:ext cx="8840761" cy="3908762"/>
          </a:xfrm>
          <a:prstGeom prst="rect">
            <a:avLst/>
          </a:prstGeom>
          <a:noFill/>
        </p:spPr>
        <p:txBody>
          <a:bodyPr wrap="square" rtlCol="0">
            <a:spAutoFit/>
          </a:bodyPr>
          <a:lstStyle/>
          <a:p>
            <a:r>
              <a:rPr lang="en-US" sz="3600" b="1" i="1" dirty="0"/>
              <a:t>Scientific American</a:t>
            </a:r>
            <a:r>
              <a:rPr lang="en-US" sz="3600" dirty="0"/>
              <a:t> published an essay on May 8, 2013, quoting Jonathan </a:t>
            </a:r>
            <a:r>
              <a:rPr lang="en-US" sz="3600" dirty="0" err="1"/>
              <a:t>Haidt</a:t>
            </a:r>
            <a:r>
              <a:rPr lang="en-US" sz="3600" dirty="0"/>
              <a:t>, author of </a:t>
            </a:r>
            <a:r>
              <a:rPr lang="en-US" sz="3600" i="1" dirty="0"/>
              <a:t>The Righteous Mind,</a:t>
            </a:r>
            <a:r>
              <a:rPr lang="en-US" sz="3600" dirty="0"/>
              <a:t> </a:t>
            </a:r>
            <a:endParaRPr lang="en-US" sz="3600" dirty="0" smtClean="0"/>
          </a:p>
          <a:p>
            <a:endParaRPr lang="en-US" sz="1600" dirty="0"/>
          </a:p>
          <a:p>
            <a:r>
              <a:rPr lang="en-US" sz="3600" dirty="0" smtClean="0">
                <a:solidFill>
                  <a:srgbClr val="FF0000"/>
                </a:solidFill>
              </a:rPr>
              <a:t>“</a:t>
            </a:r>
            <a:r>
              <a:rPr lang="en-US" sz="3600" dirty="0">
                <a:solidFill>
                  <a:srgbClr val="FF0000"/>
                </a:solidFill>
              </a:rPr>
              <a:t>The human mind is a story processor, not a </a:t>
            </a:r>
            <a:r>
              <a:rPr lang="en-US" sz="3600" dirty="0" smtClean="0">
                <a:solidFill>
                  <a:srgbClr val="FF0000"/>
                </a:solidFill>
              </a:rPr>
              <a:t> </a:t>
            </a:r>
            <a:br>
              <a:rPr lang="en-US" sz="3600" dirty="0" smtClean="0">
                <a:solidFill>
                  <a:srgbClr val="FF0000"/>
                </a:solidFill>
              </a:rPr>
            </a:br>
            <a:r>
              <a:rPr lang="en-US" sz="3600" dirty="0" smtClean="0">
                <a:solidFill>
                  <a:srgbClr val="FF0000"/>
                </a:solidFill>
              </a:rPr>
              <a:t>  logic </a:t>
            </a:r>
            <a:r>
              <a:rPr lang="en-US" sz="3600" dirty="0">
                <a:solidFill>
                  <a:srgbClr val="FF0000"/>
                </a:solidFill>
              </a:rPr>
              <a:t>processor. Everyone loves a good story; </a:t>
            </a:r>
            <a:r>
              <a:rPr lang="en-US" sz="3600" dirty="0" smtClean="0">
                <a:solidFill>
                  <a:srgbClr val="FF0000"/>
                </a:solidFill>
              </a:rPr>
              <a:t/>
            </a:r>
            <a:br>
              <a:rPr lang="en-US" sz="3600" dirty="0" smtClean="0">
                <a:solidFill>
                  <a:srgbClr val="FF0000"/>
                </a:solidFill>
              </a:rPr>
            </a:br>
            <a:r>
              <a:rPr lang="en-US" sz="3600" dirty="0" smtClean="0">
                <a:solidFill>
                  <a:srgbClr val="FF0000"/>
                </a:solidFill>
              </a:rPr>
              <a:t>  every </a:t>
            </a:r>
            <a:r>
              <a:rPr lang="en-US" sz="3600" dirty="0">
                <a:solidFill>
                  <a:srgbClr val="FF0000"/>
                </a:solidFill>
              </a:rPr>
              <a:t>culture bathes its children in stories.” </a:t>
            </a:r>
            <a:endParaRPr lang="en-US" sz="1600" dirty="0" smtClean="0">
              <a:solidFill>
                <a:srgbClr val="FF0000"/>
              </a:solidFill>
            </a:endParaRPr>
          </a:p>
          <a:p>
            <a:endParaRPr lang="en-US" sz="1600" dirty="0"/>
          </a:p>
        </p:txBody>
      </p:sp>
    </p:spTree>
    <p:extLst>
      <p:ext uri="{BB962C8B-B14F-4D97-AF65-F5344CB8AC3E}">
        <p14:creationId xmlns:p14="http://schemas.microsoft.com/office/powerpoint/2010/main" val="74452813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112835"/>
            <a:ext cx="8840761" cy="6124754"/>
          </a:xfrm>
          <a:prstGeom prst="rect">
            <a:avLst/>
          </a:prstGeom>
          <a:noFill/>
        </p:spPr>
        <p:txBody>
          <a:bodyPr wrap="square" rtlCol="0">
            <a:spAutoFit/>
          </a:bodyPr>
          <a:lstStyle/>
          <a:p>
            <a:r>
              <a:rPr lang="en-US" sz="3600" b="1" i="1" dirty="0">
                <a:solidFill>
                  <a:schemeClr val="bg1">
                    <a:lumMod val="75000"/>
                  </a:schemeClr>
                </a:solidFill>
              </a:rPr>
              <a:t>Scientific American</a:t>
            </a:r>
            <a:r>
              <a:rPr lang="en-US" sz="3600" dirty="0">
                <a:solidFill>
                  <a:schemeClr val="bg1">
                    <a:lumMod val="75000"/>
                  </a:schemeClr>
                </a:solidFill>
              </a:rPr>
              <a:t> published an essay on May 8, 2013, quoting Jonathan </a:t>
            </a:r>
            <a:r>
              <a:rPr lang="en-US" sz="3600" dirty="0" err="1">
                <a:solidFill>
                  <a:schemeClr val="bg1">
                    <a:lumMod val="75000"/>
                  </a:schemeClr>
                </a:solidFill>
              </a:rPr>
              <a:t>Haidt</a:t>
            </a:r>
            <a:r>
              <a:rPr lang="en-US" sz="3600" dirty="0">
                <a:solidFill>
                  <a:schemeClr val="bg1">
                    <a:lumMod val="75000"/>
                  </a:schemeClr>
                </a:solidFill>
              </a:rPr>
              <a:t>, author of </a:t>
            </a:r>
            <a:r>
              <a:rPr lang="en-US" sz="3600" i="1" dirty="0">
                <a:solidFill>
                  <a:schemeClr val="bg1">
                    <a:lumMod val="75000"/>
                  </a:schemeClr>
                </a:solidFill>
              </a:rPr>
              <a:t>The Righteous Mind,</a:t>
            </a:r>
            <a:r>
              <a:rPr lang="en-US" sz="3600" dirty="0">
                <a:solidFill>
                  <a:schemeClr val="bg1">
                    <a:lumMod val="75000"/>
                  </a:schemeClr>
                </a:solidFill>
              </a:rPr>
              <a:t> </a:t>
            </a:r>
            <a:endParaRPr lang="en-US" sz="3600" dirty="0" smtClean="0">
              <a:solidFill>
                <a:schemeClr val="bg1">
                  <a:lumMod val="75000"/>
                </a:schemeClr>
              </a:solidFill>
            </a:endParaRPr>
          </a:p>
          <a:p>
            <a:endParaRPr lang="en-US" sz="1600" dirty="0">
              <a:solidFill>
                <a:schemeClr val="accent2">
                  <a:lumMod val="60000"/>
                  <a:lumOff val="40000"/>
                </a:schemeClr>
              </a:solidFill>
            </a:endParaRPr>
          </a:p>
          <a:p>
            <a:r>
              <a:rPr lang="en-US" sz="3600" dirty="0" smtClean="0">
                <a:solidFill>
                  <a:schemeClr val="accent2">
                    <a:lumMod val="60000"/>
                    <a:lumOff val="40000"/>
                  </a:schemeClr>
                </a:solidFill>
              </a:rPr>
              <a:t>“</a:t>
            </a:r>
            <a:r>
              <a:rPr lang="en-US" sz="3600" dirty="0">
                <a:solidFill>
                  <a:schemeClr val="accent2">
                    <a:lumMod val="60000"/>
                    <a:lumOff val="40000"/>
                  </a:schemeClr>
                </a:solidFill>
              </a:rPr>
              <a:t>The human mind is a story processor, not a </a:t>
            </a:r>
            <a:r>
              <a:rPr lang="en-US" sz="3600" dirty="0" smtClean="0">
                <a:solidFill>
                  <a:schemeClr val="accent2">
                    <a:lumMod val="60000"/>
                    <a:lumOff val="40000"/>
                  </a:schemeClr>
                </a:solidFill>
              </a:rPr>
              <a:t> </a:t>
            </a:r>
            <a:br>
              <a:rPr lang="en-US" sz="3600" dirty="0" smtClean="0">
                <a:solidFill>
                  <a:schemeClr val="accent2">
                    <a:lumMod val="60000"/>
                    <a:lumOff val="40000"/>
                  </a:schemeClr>
                </a:solidFill>
              </a:rPr>
            </a:br>
            <a:r>
              <a:rPr lang="en-US" sz="3600" dirty="0" smtClean="0">
                <a:solidFill>
                  <a:schemeClr val="accent2">
                    <a:lumMod val="60000"/>
                    <a:lumOff val="40000"/>
                  </a:schemeClr>
                </a:solidFill>
              </a:rPr>
              <a:t>  logic </a:t>
            </a:r>
            <a:r>
              <a:rPr lang="en-US" sz="3600" dirty="0">
                <a:solidFill>
                  <a:schemeClr val="accent2">
                    <a:lumMod val="60000"/>
                    <a:lumOff val="40000"/>
                  </a:schemeClr>
                </a:solidFill>
              </a:rPr>
              <a:t>processor. Everyone loves a good story; </a:t>
            </a:r>
            <a:r>
              <a:rPr lang="en-US" sz="3600" dirty="0" smtClean="0">
                <a:solidFill>
                  <a:schemeClr val="accent2">
                    <a:lumMod val="60000"/>
                    <a:lumOff val="40000"/>
                  </a:schemeClr>
                </a:solidFill>
              </a:rPr>
              <a:t/>
            </a:r>
            <a:br>
              <a:rPr lang="en-US" sz="3600" dirty="0" smtClean="0">
                <a:solidFill>
                  <a:schemeClr val="accent2">
                    <a:lumMod val="60000"/>
                    <a:lumOff val="40000"/>
                  </a:schemeClr>
                </a:solidFill>
              </a:rPr>
            </a:br>
            <a:r>
              <a:rPr lang="en-US" sz="3600" dirty="0" smtClean="0">
                <a:solidFill>
                  <a:schemeClr val="accent2">
                    <a:lumMod val="60000"/>
                    <a:lumOff val="40000"/>
                  </a:schemeClr>
                </a:solidFill>
              </a:rPr>
              <a:t>  every </a:t>
            </a:r>
            <a:r>
              <a:rPr lang="en-US" sz="3600" dirty="0">
                <a:solidFill>
                  <a:schemeClr val="accent2">
                    <a:lumMod val="60000"/>
                    <a:lumOff val="40000"/>
                  </a:schemeClr>
                </a:solidFill>
              </a:rPr>
              <a:t>culture bathes its children in stories.” </a:t>
            </a:r>
            <a:endParaRPr lang="en-US" sz="1600" dirty="0" smtClean="0">
              <a:solidFill>
                <a:schemeClr val="accent2">
                  <a:lumMod val="60000"/>
                  <a:lumOff val="40000"/>
                </a:schemeClr>
              </a:solidFill>
            </a:endParaRPr>
          </a:p>
          <a:p>
            <a:endParaRPr lang="en-US" sz="1600" dirty="0"/>
          </a:p>
          <a:p>
            <a:r>
              <a:rPr lang="en-US" sz="3600" dirty="0" smtClean="0"/>
              <a:t>The </a:t>
            </a:r>
            <a:r>
              <a:rPr lang="en-US" sz="3600" dirty="0"/>
              <a:t>purpose of these stories is to engage and educate the emotions. Stories teach us character types, plots, and the social-rule dilemmas prevalent in our culture.</a:t>
            </a:r>
            <a:endParaRPr lang="en-US" sz="3600" dirty="0" smtClean="0"/>
          </a:p>
        </p:txBody>
      </p:sp>
    </p:spTree>
    <p:extLst>
      <p:ext uri="{BB962C8B-B14F-4D97-AF65-F5344CB8AC3E}">
        <p14:creationId xmlns:p14="http://schemas.microsoft.com/office/powerpoint/2010/main" val="22185171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112835"/>
            <a:ext cx="8840761" cy="4154984"/>
          </a:xfrm>
          <a:prstGeom prst="rect">
            <a:avLst/>
          </a:prstGeom>
          <a:noFill/>
        </p:spPr>
        <p:txBody>
          <a:bodyPr wrap="square" rtlCol="0">
            <a:spAutoFit/>
          </a:bodyPr>
          <a:lstStyle/>
          <a:p>
            <a:r>
              <a:rPr lang="en-US" sz="3600" dirty="0"/>
              <a:t>The Zero Moment of Truth (ZMOT) occurs when a customer is </a:t>
            </a:r>
            <a:r>
              <a:rPr lang="en-US" sz="3600" b="1" dirty="0"/>
              <a:t>consciously in the market </a:t>
            </a:r>
            <a:r>
              <a:rPr lang="en-US" sz="3600" dirty="0"/>
              <a:t>for a particular product or service. This is that moment when an undecided customer </a:t>
            </a:r>
            <a:r>
              <a:rPr lang="en-US" sz="3600" i="1" dirty="0"/>
              <a:t>who hasn’t already made the choice in their heart</a:t>
            </a:r>
            <a:r>
              <a:rPr lang="en-US" sz="3600" dirty="0"/>
              <a:t> is most likely to search for information.</a:t>
            </a:r>
          </a:p>
          <a:p>
            <a:endParaRPr lang="en-US" sz="1200" dirty="0"/>
          </a:p>
          <a:p>
            <a:endParaRPr lang="en-US" sz="3600" dirty="0" smtClean="0"/>
          </a:p>
        </p:txBody>
      </p:sp>
    </p:spTree>
    <p:extLst>
      <p:ext uri="{BB962C8B-B14F-4D97-AF65-F5344CB8AC3E}">
        <p14:creationId xmlns:p14="http://schemas.microsoft.com/office/powerpoint/2010/main" val="1736993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112835"/>
            <a:ext cx="8840761" cy="4708981"/>
          </a:xfrm>
          <a:prstGeom prst="rect">
            <a:avLst/>
          </a:prstGeom>
          <a:noFill/>
        </p:spPr>
        <p:txBody>
          <a:bodyPr wrap="square" rtlCol="0">
            <a:spAutoFit/>
          </a:bodyPr>
          <a:lstStyle/>
          <a:p>
            <a:r>
              <a:rPr lang="en-US" sz="3600" dirty="0">
                <a:solidFill>
                  <a:schemeClr val="bg1">
                    <a:lumMod val="75000"/>
                  </a:schemeClr>
                </a:solidFill>
              </a:rPr>
              <a:t>The Zero Moment of Truth (ZMOT) occurs when a customer is </a:t>
            </a:r>
            <a:r>
              <a:rPr lang="en-US" sz="3600" b="1" dirty="0">
                <a:solidFill>
                  <a:schemeClr val="bg1">
                    <a:lumMod val="75000"/>
                  </a:schemeClr>
                </a:solidFill>
              </a:rPr>
              <a:t>consciously in the market </a:t>
            </a:r>
            <a:r>
              <a:rPr lang="en-US" sz="3600" dirty="0">
                <a:solidFill>
                  <a:schemeClr val="bg1">
                    <a:lumMod val="75000"/>
                  </a:schemeClr>
                </a:solidFill>
              </a:rPr>
              <a:t>for a particular product or service. This is that moment when an undecided customer </a:t>
            </a:r>
            <a:r>
              <a:rPr lang="en-US" sz="3600" i="1" dirty="0">
                <a:solidFill>
                  <a:schemeClr val="bg1">
                    <a:lumMod val="75000"/>
                  </a:schemeClr>
                </a:solidFill>
              </a:rPr>
              <a:t>who hasn’t already made the choice in their heart</a:t>
            </a:r>
            <a:r>
              <a:rPr lang="en-US" sz="3600" dirty="0">
                <a:solidFill>
                  <a:schemeClr val="bg1">
                    <a:lumMod val="75000"/>
                  </a:schemeClr>
                </a:solidFill>
              </a:rPr>
              <a:t> is most likely to search for information.</a:t>
            </a:r>
          </a:p>
          <a:p>
            <a:endParaRPr lang="en-US" sz="1200" dirty="0"/>
          </a:p>
          <a:p>
            <a:r>
              <a:rPr lang="en-US" sz="3600" dirty="0" smtClean="0"/>
              <a:t>So </a:t>
            </a:r>
            <a:r>
              <a:rPr lang="en-US" sz="3600" dirty="0"/>
              <a:t>online information definitely matters. </a:t>
            </a:r>
            <a:r>
              <a:rPr lang="en-US" sz="3600" dirty="0" smtClean="0"/>
              <a:t/>
            </a:r>
            <a:br>
              <a:rPr lang="en-US" sz="3600" dirty="0" smtClean="0"/>
            </a:br>
            <a:endParaRPr lang="en-US" sz="3600" dirty="0" smtClean="0"/>
          </a:p>
        </p:txBody>
      </p:sp>
    </p:spTree>
    <p:extLst>
      <p:ext uri="{BB962C8B-B14F-4D97-AF65-F5344CB8AC3E}">
        <p14:creationId xmlns:p14="http://schemas.microsoft.com/office/powerpoint/2010/main" val="125196580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13" y="112835"/>
            <a:ext cx="8840761" cy="6555641"/>
          </a:xfrm>
          <a:prstGeom prst="rect">
            <a:avLst/>
          </a:prstGeom>
          <a:noFill/>
        </p:spPr>
        <p:txBody>
          <a:bodyPr wrap="square" rtlCol="0">
            <a:spAutoFit/>
          </a:bodyPr>
          <a:lstStyle/>
          <a:p>
            <a:r>
              <a:rPr lang="en-US" sz="3600" dirty="0">
                <a:solidFill>
                  <a:schemeClr val="bg1">
                    <a:lumMod val="75000"/>
                  </a:schemeClr>
                </a:solidFill>
              </a:rPr>
              <a:t>The Zero Moment of Truth (ZMOT) occurs when a customer is </a:t>
            </a:r>
            <a:r>
              <a:rPr lang="en-US" sz="3600" b="1" dirty="0">
                <a:solidFill>
                  <a:schemeClr val="bg1">
                    <a:lumMod val="75000"/>
                  </a:schemeClr>
                </a:solidFill>
              </a:rPr>
              <a:t>consciously in the market </a:t>
            </a:r>
            <a:r>
              <a:rPr lang="en-US" sz="3600" dirty="0">
                <a:solidFill>
                  <a:schemeClr val="bg1">
                    <a:lumMod val="75000"/>
                  </a:schemeClr>
                </a:solidFill>
              </a:rPr>
              <a:t>for a particular product or service. This is that moment when an undecided customer </a:t>
            </a:r>
            <a:r>
              <a:rPr lang="en-US" sz="3600" i="1" dirty="0">
                <a:solidFill>
                  <a:schemeClr val="bg1">
                    <a:lumMod val="75000"/>
                  </a:schemeClr>
                </a:solidFill>
              </a:rPr>
              <a:t>who hasn’t already made the choice in their heart</a:t>
            </a:r>
            <a:r>
              <a:rPr lang="en-US" sz="3600" dirty="0">
                <a:solidFill>
                  <a:schemeClr val="bg1">
                    <a:lumMod val="75000"/>
                  </a:schemeClr>
                </a:solidFill>
              </a:rPr>
              <a:t> is most likely to search for information.</a:t>
            </a:r>
          </a:p>
          <a:p>
            <a:endParaRPr lang="en-US" sz="1200" dirty="0"/>
          </a:p>
          <a:p>
            <a:r>
              <a:rPr lang="en-US" sz="3600" dirty="0" smtClean="0">
                <a:solidFill>
                  <a:schemeClr val="bg1">
                    <a:lumMod val="75000"/>
                  </a:schemeClr>
                </a:solidFill>
              </a:rPr>
              <a:t>So </a:t>
            </a:r>
            <a:r>
              <a:rPr lang="en-US" sz="3600" dirty="0">
                <a:solidFill>
                  <a:schemeClr val="bg1">
                    <a:lumMod val="75000"/>
                  </a:schemeClr>
                </a:solidFill>
              </a:rPr>
              <a:t>online information definitely matters. </a:t>
            </a:r>
            <a:r>
              <a:rPr lang="en-US" sz="3600" dirty="0" smtClean="0">
                <a:solidFill>
                  <a:schemeClr val="bg1">
                    <a:lumMod val="75000"/>
                  </a:schemeClr>
                </a:solidFill>
              </a:rPr>
              <a:t/>
            </a:r>
            <a:br>
              <a:rPr lang="en-US" sz="3600" dirty="0" smtClean="0">
                <a:solidFill>
                  <a:schemeClr val="bg1">
                    <a:lumMod val="75000"/>
                  </a:schemeClr>
                </a:solidFill>
              </a:rPr>
            </a:br>
            <a:r>
              <a:rPr lang="en-US" sz="3600" dirty="0" smtClean="0">
                <a:solidFill>
                  <a:srgbClr val="FF0000"/>
                </a:solidFill>
              </a:rPr>
              <a:t>But </a:t>
            </a:r>
            <a:r>
              <a:rPr lang="en-US" sz="3600" dirty="0">
                <a:solidFill>
                  <a:srgbClr val="FF0000"/>
                </a:solidFill>
              </a:rPr>
              <a:t>a great story can still win the day.</a:t>
            </a:r>
          </a:p>
          <a:p>
            <a:endParaRPr lang="en-US" sz="1200" dirty="0">
              <a:solidFill>
                <a:srgbClr val="FF0000"/>
              </a:solidFill>
            </a:endParaRPr>
          </a:p>
          <a:p>
            <a:r>
              <a:rPr lang="en-US" sz="3600" dirty="0" smtClean="0">
                <a:solidFill>
                  <a:srgbClr val="FF0000"/>
                </a:solidFill>
              </a:rPr>
              <a:t>Your </a:t>
            </a:r>
            <a:r>
              <a:rPr lang="en-US" sz="3600" dirty="0">
                <a:solidFill>
                  <a:srgbClr val="FF0000"/>
                </a:solidFill>
              </a:rPr>
              <a:t>bond with a </a:t>
            </a:r>
            <a:r>
              <a:rPr lang="en-US" sz="3600" dirty="0" smtClean="0">
                <a:solidFill>
                  <a:srgbClr val="FF0000"/>
                </a:solidFill>
              </a:rPr>
              <a:t>customer will </a:t>
            </a:r>
            <a:r>
              <a:rPr lang="en-US" sz="3600" dirty="0">
                <a:solidFill>
                  <a:srgbClr val="FF0000"/>
                </a:solidFill>
              </a:rPr>
              <a:t>be built on </a:t>
            </a:r>
            <a:r>
              <a:rPr lang="en-US" sz="3600" dirty="0" smtClean="0">
                <a:solidFill>
                  <a:srgbClr val="FF0000"/>
                </a:solidFill>
              </a:rPr>
              <a:t>emotion, not </a:t>
            </a:r>
            <a:r>
              <a:rPr lang="en-US" sz="3600" dirty="0">
                <a:solidFill>
                  <a:srgbClr val="FF0000"/>
                </a:solidFill>
              </a:rPr>
              <a:t>information.</a:t>
            </a:r>
          </a:p>
          <a:p>
            <a:endParaRPr lang="en-US" sz="3600" dirty="0" smtClean="0"/>
          </a:p>
        </p:txBody>
      </p:sp>
    </p:spTree>
    <p:extLst>
      <p:ext uri="{BB962C8B-B14F-4D97-AF65-F5344CB8AC3E}">
        <p14:creationId xmlns:p14="http://schemas.microsoft.com/office/powerpoint/2010/main" val="211088757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239" y="185409"/>
            <a:ext cx="8840761" cy="3231654"/>
          </a:xfrm>
          <a:prstGeom prst="rect">
            <a:avLst/>
          </a:prstGeom>
          <a:noFill/>
        </p:spPr>
        <p:txBody>
          <a:bodyPr wrap="square" rtlCol="0">
            <a:spAutoFit/>
          </a:bodyPr>
          <a:lstStyle/>
          <a:p>
            <a:r>
              <a:rPr lang="en-US" sz="3600" dirty="0"/>
              <a:t>Although stories exist primarily to transfer </a:t>
            </a:r>
            <a:r>
              <a:rPr lang="en-US" sz="3600" dirty="0" smtClean="0"/>
              <a:t>emotion, they’re </a:t>
            </a:r>
            <a:r>
              <a:rPr lang="en-US" sz="3600" dirty="0"/>
              <a:t>excellent at communicating information, as </a:t>
            </a:r>
            <a:r>
              <a:rPr lang="en-US" sz="3600" dirty="0" smtClean="0"/>
              <a:t>well. </a:t>
            </a:r>
          </a:p>
          <a:p>
            <a:endParaRPr lang="en-US" sz="1200" dirty="0"/>
          </a:p>
          <a:p>
            <a:r>
              <a:rPr lang="en-US" sz="3600" dirty="0" smtClean="0"/>
              <a:t>We </a:t>
            </a:r>
            <a:r>
              <a:rPr lang="en-US" sz="3600" dirty="0"/>
              <a:t>use logic inside stories better than we do outside them. </a:t>
            </a:r>
            <a:r>
              <a:rPr lang="en-US" sz="3600" dirty="0" smtClean="0"/>
              <a:t/>
            </a:r>
            <a:br>
              <a:rPr lang="en-US" sz="3600" dirty="0" smtClean="0"/>
            </a:br>
            <a:endParaRPr lang="en-US" sz="1200" dirty="0" smtClean="0"/>
          </a:p>
        </p:txBody>
      </p:sp>
    </p:spTree>
    <p:extLst>
      <p:ext uri="{BB962C8B-B14F-4D97-AF65-F5344CB8AC3E}">
        <p14:creationId xmlns:p14="http://schemas.microsoft.com/office/powerpoint/2010/main" val="27529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4231</TotalTime>
  <Words>3111</Words>
  <Application>Microsoft Macintosh PowerPoint</Application>
  <PresentationFormat>On-screen Show (4:3)</PresentationFormat>
  <Paragraphs>415</Paragraphs>
  <Slides>116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116</vt:i4>
      </vt:variant>
    </vt:vector>
  </HeadingPairs>
  <TitlesOfParts>
    <vt:vector size="121" baseType="lpstr">
      <vt:lpstr>Abadi MT Condensed Extra Bold</vt:lpstr>
      <vt:lpstr>Arial Rounded MT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Williams Marketing</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Williams</dc:creator>
  <cp:lastModifiedBy>Roy Williams</cp:lastModifiedBy>
  <cp:revision>132</cp:revision>
  <dcterms:created xsi:type="dcterms:W3CDTF">2017-06-16T13:06:59Z</dcterms:created>
  <dcterms:modified xsi:type="dcterms:W3CDTF">2018-03-22T13:48:27Z</dcterms:modified>
</cp:coreProperties>
</file>