
<file path=[Content_Types].xml><?xml version="1.0" encoding="utf-8"?>
<Types xmlns="http://schemas.openxmlformats.org/package/2006/content-types">
  <Default Extension="xml" ContentType="application/xml"/>
  <Default Extension="jpeg" ContentType="image/jpeg"/>
  <Default Extension="mp3" ContentType="audio/mpeg"/>
  <Default Extension="jpg" ContentType="image/jpeg"/>
  <Default Extension="tiff" ContentType="image/tif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3"/>
  </p:notesMasterIdLst>
  <p:sldIdLst>
    <p:sldId id="290" r:id="rId2"/>
    <p:sldId id="295" r:id="rId3"/>
    <p:sldId id="289" r:id="rId4"/>
    <p:sldId id="291" r:id="rId5"/>
    <p:sldId id="256" r:id="rId6"/>
    <p:sldId id="259" r:id="rId7"/>
    <p:sldId id="260" r:id="rId8"/>
    <p:sldId id="261" r:id="rId9"/>
    <p:sldId id="265" r:id="rId10"/>
    <p:sldId id="262" r:id="rId11"/>
    <p:sldId id="319" r:id="rId12"/>
    <p:sldId id="325" r:id="rId13"/>
    <p:sldId id="320" r:id="rId14"/>
    <p:sldId id="321" r:id="rId15"/>
    <p:sldId id="322" r:id="rId16"/>
    <p:sldId id="323" r:id="rId17"/>
    <p:sldId id="324" r:id="rId18"/>
    <p:sldId id="268" r:id="rId19"/>
    <p:sldId id="270" r:id="rId20"/>
    <p:sldId id="308" r:id="rId21"/>
    <p:sldId id="312" r:id="rId22"/>
    <p:sldId id="309" r:id="rId23"/>
    <p:sldId id="314" r:id="rId24"/>
    <p:sldId id="316" r:id="rId25"/>
    <p:sldId id="317" r:id="rId26"/>
    <p:sldId id="313" r:id="rId27"/>
    <p:sldId id="310" r:id="rId28"/>
    <p:sldId id="318" r:id="rId29"/>
    <p:sldId id="311" r:id="rId30"/>
    <p:sldId id="282" r:id="rId31"/>
    <p:sldId id="271" r:id="rId32"/>
    <p:sldId id="277" r:id="rId33"/>
    <p:sldId id="278" r:id="rId34"/>
    <p:sldId id="279" r:id="rId35"/>
    <p:sldId id="281" r:id="rId36"/>
    <p:sldId id="280" r:id="rId37"/>
    <p:sldId id="276" r:id="rId38"/>
    <p:sldId id="327" r:id="rId39"/>
    <p:sldId id="329" r:id="rId40"/>
    <p:sldId id="328" r:id="rId41"/>
    <p:sldId id="330" r:id="rId42"/>
    <p:sldId id="331" r:id="rId43"/>
    <p:sldId id="332" r:id="rId44"/>
    <p:sldId id="333" r:id="rId45"/>
    <p:sldId id="335" r:id="rId46"/>
    <p:sldId id="334" r:id="rId47"/>
    <p:sldId id="285" r:id="rId48"/>
    <p:sldId id="299" r:id="rId49"/>
    <p:sldId id="301" r:id="rId50"/>
    <p:sldId id="302" r:id="rId51"/>
    <p:sldId id="303" r:id="rId52"/>
    <p:sldId id="304" r:id="rId53"/>
    <p:sldId id="305" r:id="rId54"/>
    <p:sldId id="306" r:id="rId55"/>
    <p:sldId id="307" r:id="rId56"/>
    <p:sldId id="300" r:id="rId57"/>
    <p:sldId id="286" r:id="rId58"/>
    <p:sldId id="257" r:id="rId59"/>
    <p:sldId id="297" r:id="rId60"/>
    <p:sldId id="298" r:id="rId61"/>
    <p:sldId id="296" r:id="rId6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5"/>
    <p:restoredTop sz="94617"/>
  </p:normalViewPr>
  <p:slideViewPr>
    <p:cSldViewPr snapToGrid="0" snapToObjects="1">
      <p:cViewPr varScale="1">
        <p:scale>
          <a:sx n="102" d="100"/>
          <a:sy n="102" d="100"/>
        </p:scale>
        <p:origin x="1240" y="1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notesMaster" Target="notesMasters/notesMaster1.xml"/><Relationship Id="rId64" Type="http://schemas.openxmlformats.org/officeDocument/2006/relationships/presProps" Target="presProps.xml"/><Relationship Id="rId65" Type="http://schemas.openxmlformats.org/officeDocument/2006/relationships/viewProps" Target="viewProps.xml"/><Relationship Id="rId66" Type="http://schemas.openxmlformats.org/officeDocument/2006/relationships/theme" Target="theme/theme1.xml"/><Relationship Id="rId67"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2CC524-B948-934A-B4B2-B271D1BF1D08}" type="datetimeFigureOut">
              <a:rPr lang="en-US" smtClean="0"/>
              <a:t>8/22/17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E050B-FD58-B04A-941D-F733C9649517}" type="slidenum">
              <a:rPr lang="en-US" smtClean="0"/>
              <a:t>‹#›</a:t>
            </a:fld>
            <a:endParaRPr lang="en-US"/>
          </a:p>
        </p:txBody>
      </p:sp>
    </p:spTree>
    <p:extLst>
      <p:ext uri="{BB962C8B-B14F-4D97-AF65-F5344CB8AC3E}">
        <p14:creationId xmlns:p14="http://schemas.microsoft.com/office/powerpoint/2010/main" val="1658425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124FF16-A3D6-3E4B-8B24-C58989C8D5B1}" type="datetimeFigureOut">
              <a:t>8/22/17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7D040F-8F7C-2642-BB76-7DB170699798}" type="slidenum">
              <a:t>‹#›</a:t>
            </a:fld>
            <a:endParaRPr lang="en-US"/>
          </a:p>
        </p:txBody>
      </p:sp>
    </p:spTree>
    <p:extLst>
      <p:ext uri="{BB962C8B-B14F-4D97-AF65-F5344CB8AC3E}">
        <p14:creationId xmlns:p14="http://schemas.microsoft.com/office/powerpoint/2010/main" val="4194017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124FF16-A3D6-3E4B-8B24-C58989C8D5B1}" type="datetimeFigureOut">
              <a:t>8/22/17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7D040F-8F7C-2642-BB76-7DB170699798}" type="slidenum">
              <a:t>‹#›</a:t>
            </a:fld>
            <a:endParaRPr lang="en-US"/>
          </a:p>
        </p:txBody>
      </p:sp>
    </p:spTree>
    <p:extLst>
      <p:ext uri="{BB962C8B-B14F-4D97-AF65-F5344CB8AC3E}">
        <p14:creationId xmlns:p14="http://schemas.microsoft.com/office/powerpoint/2010/main" val="18391890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124FF16-A3D6-3E4B-8B24-C58989C8D5B1}" type="datetimeFigureOut">
              <a:t>8/22/17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7D040F-8F7C-2642-BB76-7DB170699798}" type="slidenum">
              <a:t>‹#›</a:t>
            </a:fld>
            <a:endParaRPr lang="en-US"/>
          </a:p>
        </p:txBody>
      </p:sp>
    </p:spTree>
    <p:extLst>
      <p:ext uri="{BB962C8B-B14F-4D97-AF65-F5344CB8AC3E}">
        <p14:creationId xmlns:p14="http://schemas.microsoft.com/office/powerpoint/2010/main" val="15011434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124FF16-A3D6-3E4B-8B24-C58989C8D5B1}" type="datetimeFigureOut">
              <a:t>8/22/17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7D040F-8F7C-2642-BB76-7DB170699798}" type="slidenum">
              <a:t>‹#›</a:t>
            </a:fld>
            <a:endParaRPr lang="en-US"/>
          </a:p>
        </p:txBody>
      </p:sp>
    </p:spTree>
    <p:extLst>
      <p:ext uri="{BB962C8B-B14F-4D97-AF65-F5344CB8AC3E}">
        <p14:creationId xmlns:p14="http://schemas.microsoft.com/office/powerpoint/2010/main" val="37588626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124FF16-A3D6-3E4B-8B24-C58989C8D5B1}" type="datetimeFigureOut">
              <a:t>8/22/17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7D040F-8F7C-2642-BB76-7DB170699798}" type="slidenum">
              <a:t>‹#›</a:t>
            </a:fld>
            <a:endParaRPr lang="en-US"/>
          </a:p>
        </p:txBody>
      </p:sp>
    </p:spTree>
    <p:extLst>
      <p:ext uri="{BB962C8B-B14F-4D97-AF65-F5344CB8AC3E}">
        <p14:creationId xmlns:p14="http://schemas.microsoft.com/office/powerpoint/2010/main" val="9576020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124FF16-A3D6-3E4B-8B24-C58989C8D5B1}" type="datetimeFigureOut">
              <a:t>8/22/17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7D040F-8F7C-2642-BB76-7DB170699798}" type="slidenum">
              <a:t>‹#›</a:t>
            </a:fld>
            <a:endParaRPr lang="en-US"/>
          </a:p>
        </p:txBody>
      </p:sp>
    </p:spTree>
    <p:extLst>
      <p:ext uri="{BB962C8B-B14F-4D97-AF65-F5344CB8AC3E}">
        <p14:creationId xmlns:p14="http://schemas.microsoft.com/office/powerpoint/2010/main" val="1815993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124FF16-A3D6-3E4B-8B24-C58989C8D5B1}" type="datetimeFigureOut">
              <a:t>8/22/17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7D040F-8F7C-2642-BB76-7DB170699798}" type="slidenum">
              <a:t>‹#›</a:t>
            </a:fld>
            <a:endParaRPr lang="en-US"/>
          </a:p>
        </p:txBody>
      </p:sp>
    </p:spTree>
    <p:extLst>
      <p:ext uri="{BB962C8B-B14F-4D97-AF65-F5344CB8AC3E}">
        <p14:creationId xmlns:p14="http://schemas.microsoft.com/office/powerpoint/2010/main" val="2235962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124FF16-A3D6-3E4B-8B24-C58989C8D5B1}" type="datetimeFigureOut">
              <a:t>8/22/17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7D040F-8F7C-2642-BB76-7DB170699798}" type="slidenum">
              <a:t>‹#›</a:t>
            </a:fld>
            <a:endParaRPr lang="en-US"/>
          </a:p>
        </p:txBody>
      </p:sp>
    </p:spTree>
    <p:extLst>
      <p:ext uri="{BB962C8B-B14F-4D97-AF65-F5344CB8AC3E}">
        <p14:creationId xmlns:p14="http://schemas.microsoft.com/office/powerpoint/2010/main" val="2521816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24FF16-A3D6-3E4B-8B24-C58989C8D5B1}" type="datetimeFigureOut">
              <a:t>8/22/17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7D040F-8F7C-2642-BB76-7DB170699798}" type="slidenum">
              <a:t>‹#›</a:t>
            </a:fld>
            <a:endParaRPr lang="en-US"/>
          </a:p>
        </p:txBody>
      </p:sp>
    </p:spTree>
    <p:extLst>
      <p:ext uri="{BB962C8B-B14F-4D97-AF65-F5344CB8AC3E}">
        <p14:creationId xmlns:p14="http://schemas.microsoft.com/office/powerpoint/2010/main" val="3048724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124FF16-A3D6-3E4B-8B24-C58989C8D5B1}" type="datetimeFigureOut">
              <a:t>8/22/17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7D040F-8F7C-2642-BB76-7DB170699798}" type="slidenum">
              <a:t>‹#›</a:t>
            </a:fld>
            <a:endParaRPr lang="en-US"/>
          </a:p>
        </p:txBody>
      </p:sp>
    </p:spTree>
    <p:extLst>
      <p:ext uri="{BB962C8B-B14F-4D97-AF65-F5344CB8AC3E}">
        <p14:creationId xmlns:p14="http://schemas.microsoft.com/office/powerpoint/2010/main" val="38173359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124FF16-A3D6-3E4B-8B24-C58989C8D5B1}" type="datetimeFigureOut">
              <a:t>8/22/17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7D040F-8F7C-2642-BB76-7DB170699798}" type="slidenum">
              <a:t>‹#›</a:t>
            </a:fld>
            <a:endParaRPr lang="en-US"/>
          </a:p>
        </p:txBody>
      </p:sp>
    </p:spTree>
    <p:extLst>
      <p:ext uri="{BB962C8B-B14F-4D97-AF65-F5344CB8AC3E}">
        <p14:creationId xmlns:p14="http://schemas.microsoft.com/office/powerpoint/2010/main" val="60432824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24FF16-A3D6-3E4B-8B24-C58989C8D5B1}" type="datetimeFigureOut">
              <a:t>8/22/17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7D040F-8F7C-2642-BB76-7DB170699798}" type="slidenum">
              <a:t>‹#›</a:t>
            </a:fld>
            <a:endParaRPr lang="en-US"/>
          </a:p>
        </p:txBody>
      </p:sp>
    </p:spTree>
    <p:extLst>
      <p:ext uri="{BB962C8B-B14F-4D97-AF65-F5344CB8AC3E}">
        <p14:creationId xmlns:p14="http://schemas.microsoft.com/office/powerpoint/2010/main" val="9340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image" Target="../media/image6.jpg"/><Relationship Id="rId5" Type="http://schemas.openxmlformats.org/officeDocument/2006/relationships/image" Target="../media/image7.png"/><Relationship Id="rId1" Type="http://schemas.microsoft.com/office/2007/relationships/media" Target="../media/media1.mp3"/><Relationship Id="rId2" Type="http://schemas.openxmlformats.org/officeDocument/2006/relationships/audio" Target="../media/media1.mp3"/></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image" Target="../media/image7.png"/><Relationship Id="rId1" Type="http://schemas.microsoft.com/office/2007/relationships/media" Target="../media/media2.mp3"/><Relationship Id="rId2" Type="http://schemas.openxmlformats.org/officeDocument/2006/relationships/audio" Target="../media/media2.mp3"/></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image" Target="../media/image7.png"/><Relationship Id="rId1" Type="http://schemas.microsoft.com/office/2007/relationships/media" Target="../media/media3.mp3"/><Relationship Id="rId2" Type="http://schemas.openxmlformats.org/officeDocument/2006/relationships/audio" Target="../media/media3.mp3"/></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tif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tif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tif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tiff"/><Relationship Id="rId3" Type="http://schemas.openxmlformats.org/officeDocument/2006/relationships/image" Target="../media/image14.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tiff"/><Relationship Id="rId3" Type="http://schemas.openxmlformats.org/officeDocument/2006/relationships/image" Target="../media/image15.tiff"/></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eagle-shades-WoA-logo-BeagleSwor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3578" y="254420"/>
            <a:ext cx="6367088" cy="6603580"/>
          </a:xfrm>
          <a:prstGeom prst="rect">
            <a:avLst/>
          </a:prstGeom>
        </p:spPr>
      </p:pic>
    </p:spTree>
    <p:extLst>
      <p:ext uri="{BB962C8B-B14F-4D97-AF65-F5344CB8AC3E}">
        <p14:creationId xmlns:p14="http://schemas.microsoft.com/office/powerpoint/2010/main" val="11994432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0" y="1709404"/>
            <a:ext cx="8840761" cy="3416320"/>
          </a:xfrm>
          <a:prstGeom prst="rect">
            <a:avLst/>
          </a:prstGeom>
          <a:noFill/>
        </p:spPr>
        <p:txBody>
          <a:bodyPr wrap="square" rtlCol="0">
            <a:spAutoFit/>
          </a:bodyPr>
          <a:lstStyle/>
          <a:p>
            <a:pPr algn="ctr"/>
            <a:r>
              <a:rPr lang="en-US" sz="5400">
                <a:solidFill>
                  <a:srgbClr val="FF0000"/>
                </a:solidFill>
                <a:latin typeface="Arial Rounded MT Bold"/>
                <a:cs typeface="Arial Rounded MT Bold"/>
              </a:rPr>
              <a:t>2. </a:t>
            </a:r>
            <a:r>
              <a:rPr lang="en-US" sz="5400">
                <a:latin typeface="Arial Rounded MT Bold"/>
                <a:cs typeface="Arial Rounded MT Bold"/>
              </a:rPr>
              <a:t>Rewrite the list that was created so that </a:t>
            </a:r>
            <a:br>
              <a:rPr lang="en-US" sz="5400">
                <a:latin typeface="Arial Rounded MT Bold"/>
                <a:cs typeface="Arial Rounded MT Bold"/>
              </a:rPr>
            </a:br>
            <a:r>
              <a:rPr lang="en-US" sz="5400">
                <a:latin typeface="Arial Rounded MT Bold"/>
                <a:cs typeface="Arial Rounded MT Bold"/>
              </a:rPr>
              <a:t>every sentence starts with We Believe.</a:t>
            </a:r>
            <a:endParaRPr lang="en-US" sz="6600">
              <a:latin typeface="Arial Rounded MT Bold"/>
              <a:cs typeface="Arial Rounded MT Bold"/>
            </a:endParaRPr>
          </a:p>
        </p:txBody>
      </p:sp>
    </p:spTree>
    <p:extLst>
      <p:ext uri="{BB962C8B-B14F-4D97-AF65-F5344CB8AC3E}">
        <p14:creationId xmlns:p14="http://schemas.microsoft.com/office/powerpoint/2010/main" val="6063662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711252"/>
          </a:xfrm>
          <a:prstGeom prst="rect">
            <a:avLst/>
          </a:prstGeom>
        </p:spPr>
      </p:pic>
      <p:sp>
        <p:nvSpPr>
          <p:cNvPr id="3" name="TextBox 2"/>
          <p:cNvSpPr txBox="1"/>
          <p:nvPr/>
        </p:nvSpPr>
        <p:spPr>
          <a:xfrm>
            <a:off x="3462729" y="5966085"/>
            <a:ext cx="5681272" cy="584775"/>
          </a:xfrm>
          <a:prstGeom prst="rect">
            <a:avLst/>
          </a:prstGeom>
          <a:noFill/>
        </p:spPr>
        <p:txBody>
          <a:bodyPr wrap="square" rtlCol="0">
            <a:spAutoFit/>
          </a:bodyPr>
          <a:lstStyle/>
          <a:p>
            <a:r>
              <a:rPr lang="en-US" sz="3200" dirty="0" smtClean="0"/>
              <a:t>Simon Sinek, </a:t>
            </a:r>
            <a:r>
              <a:rPr lang="en-US" sz="2800" dirty="0" smtClean="0"/>
              <a:t>TED-X  Puget Sound</a:t>
            </a:r>
            <a:endParaRPr lang="en-US" sz="2800" dirty="0"/>
          </a:p>
        </p:txBody>
      </p:sp>
    </p:spTree>
    <p:extLst>
      <p:ext uri="{BB962C8B-B14F-4D97-AF65-F5344CB8AC3E}">
        <p14:creationId xmlns:p14="http://schemas.microsoft.com/office/powerpoint/2010/main" val="18986153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6532" y="847544"/>
            <a:ext cx="8840761" cy="5078313"/>
          </a:xfrm>
          <a:prstGeom prst="rect">
            <a:avLst/>
          </a:prstGeom>
          <a:noFill/>
        </p:spPr>
        <p:txBody>
          <a:bodyPr wrap="square" rtlCol="0">
            <a:spAutoFit/>
          </a:bodyPr>
          <a:lstStyle/>
          <a:p>
            <a:pPr algn="ctr"/>
            <a:r>
              <a:rPr lang="en-US" sz="5400" dirty="0" smtClean="0"/>
              <a:t>“People </a:t>
            </a:r>
            <a:r>
              <a:rPr lang="en-US" sz="5400" dirty="0"/>
              <a:t>don’t buy </a:t>
            </a:r>
            <a:r>
              <a:rPr lang="en-US" sz="5400" i="1" dirty="0"/>
              <a:t>what</a:t>
            </a:r>
            <a:r>
              <a:rPr lang="en-US" sz="5400" dirty="0"/>
              <a:t> you do, they buy </a:t>
            </a:r>
            <a:r>
              <a:rPr lang="en-US" sz="5400" i="1" dirty="0"/>
              <a:t>why</a:t>
            </a:r>
            <a:r>
              <a:rPr lang="en-US" sz="5400" dirty="0"/>
              <a:t> you do it. And what you do simply proves what you </a:t>
            </a:r>
            <a:r>
              <a:rPr lang="en-US" sz="5400" b="1" i="1" dirty="0"/>
              <a:t>believe</a:t>
            </a:r>
            <a:r>
              <a:rPr lang="en-US" sz="5400" i="1" dirty="0"/>
              <a:t>.</a:t>
            </a:r>
            <a:r>
              <a:rPr lang="en-US" sz="5400" dirty="0"/>
              <a:t> </a:t>
            </a:r>
            <a:r>
              <a:rPr lang="en-US" sz="5400" dirty="0" smtClean="0"/>
              <a:t/>
            </a:r>
            <a:br>
              <a:rPr lang="en-US" sz="5400" dirty="0" smtClean="0"/>
            </a:br>
            <a:r>
              <a:rPr lang="en-US" sz="5400" dirty="0" smtClean="0"/>
              <a:t>In </a:t>
            </a:r>
            <a:r>
              <a:rPr lang="en-US" sz="5400" dirty="0"/>
              <a:t>fact, people will </a:t>
            </a:r>
            <a:r>
              <a:rPr lang="en-US" sz="5400" i="1" dirty="0"/>
              <a:t>do</a:t>
            </a:r>
            <a:r>
              <a:rPr lang="en-US" sz="5400" dirty="0"/>
              <a:t> things that </a:t>
            </a:r>
            <a:r>
              <a:rPr lang="en-US" sz="5400" i="1" dirty="0"/>
              <a:t>they</a:t>
            </a:r>
            <a:r>
              <a:rPr lang="en-US" sz="5400" dirty="0"/>
              <a:t> </a:t>
            </a:r>
            <a:r>
              <a:rPr lang="en-US" sz="5400" b="1" dirty="0"/>
              <a:t>believe</a:t>
            </a:r>
            <a:r>
              <a:rPr lang="en-US" sz="5400" dirty="0" smtClean="0"/>
              <a:t>.”</a:t>
            </a:r>
            <a:endParaRPr lang="en-US" sz="5400" dirty="0"/>
          </a:p>
        </p:txBody>
      </p:sp>
    </p:spTree>
    <p:extLst>
      <p:ext uri="{BB962C8B-B14F-4D97-AF65-F5344CB8AC3E}">
        <p14:creationId xmlns:p14="http://schemas.microsoft.com/office/powerpoint/2010/main" val="10223898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6532" y="412834"/>
            <a:ext cx="8840761" cy="6401753"/>
          </a:xfrm>
          <a:prstGeom prst="rect">
            <a:avLst/>
          </a:prstGeom>
          <a:noFill/>
        </p:spPr>
        <p:txBody>
          <a:bodyPr wrap="square" rtlCol="0">
            <a:spAutoFit/>
          </a:bodyPr>
          <a:lstStyle/>
          <a:p>
            <a:pPr algn="ctr"/>
            <a:r>
              <a:rPr lang="en-US" sz="5400" dirty="0" smtClean="0"/>
              <a:t>“People </a:t>
            </a:r>
            <a:r>
              <a:rPr lang="en-US" sz="5400" dirty="0"/>
              <a:t>don't buy what you do; they buy why you do it. The goal is not to do business with everybody who needs what you have. The goal is to do business with people who </a:t>
            </a:r>
            <a:r>
              <a:rPr lang="en-US" sz="5400" b="1" dirty="0"/>
              <a:t>believe</a:t>
            </a:r>
            <a:r>
              <a:rPr lang="en-US" sz="5400" dirty="0"/>
              <a:t> what you </a:t>
            </a:r>
            <a:r>
              <a:rPr lang="en-US" sz="5400" b="1" dirty="0"/>
              <a:t>believe</a:t>
            </a:r>
            <a:r>
              <a:rPr lang="en-US" sz="5400" dirty="0" smtClean="0"/>
              <a:t>.”</a:t>
            </a:r>
          </a:p>
          <a:p>
            <a:pPr algn="ctr"/>
            <a:r>
              <a:rPr lang="en-US" sz="3200" b="1" dirty="0" smtClean="0">
                <a:solidFill>
                  <a:schemeClr val="bg1">
                    <a:lumMod val="65000"/>
                  </a:schemeClr>
                </a:solidFill>
              </a:rPr>
              <a:t>5:30 </a:t>
            </a:r>
            <a:endParaRPr lang="en-US" sz="3200" b="1" dirty="0">
              <a:solidFill>
                <a:schemeClr val="bg1">
                  <a:lumMod val="65000"/>
                </a:schemeClr>
              </a:solidFill>
            </a:endParaRPr>
          </a:p>
        </p:txBody>
      </p:sp>
    </p:spTree>
    <p:extLst>
      <p:ext uri="{BB962C8B-B14F-4D97-AF65-F5344CB8AC3E}">
        <p14:creationId xmlns:p14="http://schemas.microsoft.com/office/powerpoint/2010/main" val="7848516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6532" y="23094"/>
            <a:ext cx="8840761" cy="6740307"/>
          </a:xfrm>
          <a:prstGeom prst="rect">
            <a:avLst/>
          </a:prstGeom>
          <a:noFill/>
        </p:spPr>
        <p:txBody>
          <a:bodyPr wrap="square" rtlCol="0">
            <a:spAutoFit/>
          </a:bodyPr>
          <a:lstStyle/>
          <a:p>
            <a:pPr algn="ctr"/>
            <a:r>
              <a:rPr lang="en-US" sz="5400" dirty="0" smtClean="0"/>
              <a:t>“The </a:t>
            </a:r>
            <a:r>
              <a:rPr lang="en-US" sz="5400" dirty="0"/>
              <a:t>goal is not just to sell to people who need what you have; the goal is to sell to people who </a:t>
            </a:r>
            <a:r>
              <a:rPr lang="en-US" sz="5400" b="1" dirty="0"/>
              <a:t>believe </a:t>
            </a:r>
            <a:r>
              <a:rPr lang="en-US" sz="5400" dirty="0"/>
              <a:t>what you </a:t>
            </a:r>
            <a:r>
              <a:rPr lang="en-US" sz="5400" b="1" dirty="0"/>
              <a:t>believe</a:t>
            </a:r>
            <a:r>
              <a:rPr lang="en-US" sz="5400" dirty="0"/>
              <a:t>.</a:t>
            </a:r>
            <a:r>
              <a:rPr lang="en-US" sz="5400" b="1" dirty="0"/>
              <a:t> </a:t>
            </a:r>
            <a:r>
              <a:rPr lang="en-US" sz="5400" dirty="0"/>
              <a:t>The goal is not just to hire people who need a job; it's to hire people who </a:t>
            </a:r>
            <a:r>
              <a:rPr lang="en-US" sz="5400" b="1" dirty="0"/>
              <a:t>believe</a:t>
            </a:r>
            <a:r>
              <a:rPr lang="en-US" sz="5400" dirty="0"/>
              <a:t> what you </a:t>
            </a:r>
            <a:r>
              <a:rPr lang="en-US" sz="5400" b="1" dirty="0"/>
              <a:t>believe</a:t>
            </a:r>
            <a:r>
              <a:rPr lang="en-US" sz="5400" dirty="0"/>
              <a:t>. I always </a:t>
            </a:r>
            <a:r>
              <a:rPr lang="en-US" sz="5400" dirty="0" smtClean="0"/>
              <a:t>say</a:t>
            </a:r>
            <a:endParaRPr lang="en-US" sz="3200" b="1" dirty="0">
              <a:solidFill>
                <a:schemeClr val="bg1">
                  <a:lumMod val="65000"/>
                </a:schemeClr>
              </a:solidFill>
            </a:endParaRPr>
          </a:p>
        </p:txBody>
      </p:sp>
    </p:spTree>
    <p:extLst>
      <p:ext uri="{BB962C8B-B14F-4D97-AF65-F5344CB8AC3E}">
        <p14:creationId xmlns:p14="http://schemas.microsoft.com/office/powerpoint/2010/main" val="4446026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6532" y="23094"/>
            <a:ext cx="8840761" cy="6401753"/>
          </a:xfrm>
          <a:prstGeom prst="rect">
            <a:avLst/>
          </a:prstGeom>
          <a:noFill/>
        </p:spPr>
        <p:txBody>
          <a:bodyPr wrap="square" rtlCol="0">
            <a:spAutoFit/>
          </a:bodyPr>
          <a:lstStyle/>
          <a:p>
            <a:pPr algn="ctr"/>
            <a:r>
              <a:rPr lang="en-US" sz="5400" dirty="0"/>
              <a:t>that, you know, if you hire people just because they can do a job, they'll work for your money, but if they </a:t>
            </a:r>
            <a:r>
              <a:rPr lang="en-US" sz="5400" b="1" dirty="0"/>
              <a:t>believe</a:t>
            </a:r>
            <a:r>
              <a:rPr lang="en-US" sz="5400" dirty="0"/>
              <a:t> what you </a:t>
            </a:r>
            <a:r>
              <a:rPr lang="en-US" sz="5400" b="1" dirty="0"/>
              <a:t>believe</a:t>
            </a:r>
            <a:r>
              <a:rPr lang="en-US" sz="5400" dirty="0"/>
              <a:t>, they'll work for you with blood and </a:t>
            </a:r>
            <a:r>
              <a:rPr lang="en-US" sz="5400" dirty="0" smtClean="0"/>
              <a:t/>
            </a:r>
            <a:br>
              <a:rPr lang="en-US" sz="5400" dirty="0" smtClean="0"/>
            </a:br>
            <a:r>
              <a:rPr lang="en-US" sz="5400" dirty="0" smtClean="0"/>
              <a:t>sweat </a:t>
            </a:r>
            <a:r>
              <a:rPr lang="en-US" sz="5400" dirty="0"/>
              <a:t>and tears</a:t>
            </a:r>
            <a:r>
              <a:rPr lang="en-US" sz="5400" dirty="0" smtClean="0"/>
              <a:t>...”</a:t>
            </a:r>
            <a:endParaRPr lang="en-US" sz="5400" dirty="0"/>
          </a:p>
          <a:p>
            <a:pPr algn="ctr"/>
            <a:r>
              <a:rPr lang="en-US" sz="3200" b="1" dirty="0">
                <a:solidFill>
                  <a:schemeClr val="bg1">
                    <a:lumMod val="65000"/>
                  </a:schemeClr>
                </a:solidFill>
              </a:rPr>
              <a:t>7:30 </a:t>
            </a:r>
          </a:p>
        </p:txBody>
      </p:sp>
    </p:spTree>
    <p:extLst>
      <p:ext uri="{BB962C8B-B14F-4D97-AF65-F5344CB8AC3E}">
        <p14:creationId xmlns:p14="http://schemas.microsoft.com/office/powerpoint/2010/main" val="14223334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6532" y="697644"/>
            <a:ext cx="8840761" cy="5570756"/>
          </a:xfrm>
          <a:prstGeom prst="rect">
            <a:avLst/>
          </a:prstGeom>
          <a:noFill/>
        </p:spPr>
        <p:txBody>
          <a:bodyPr wrap="square" rtlCol="0">
            <a:spAutoFit/>
          </a:bodyPr>
          <a:lstStyle/>
          <a:p>
            <a:pPr algn="ctr"/>
            <a:r>
              <a:rPr lang="en-US" sz="5400" dirty="0" smtClean="0"/>
              <a:t>“People </a:t>
            </a:r>
            <a:r>
              <a:rPr lang="en-US" sz="5400" dirty="0"/>
              <a:t>don't buy what you do; they buy why you do it. </a:t>
            </a:r>
            <a:r>
              <a:rPr lang="en-US" sz="5400" dirty="0" smtClean="0"/>
              <a:t/>
            </a:r>
            <a:br>
              <a:rPr lang="en-US" sz="5400" dirty="0" smtClean="0"/>
            </a:br>
            <a:r>
              <a:rPr lang="en-US" sz="5400" dirty="0" smtClean="0">
                <a:solidFill>
                  <a:srgbClr val="FF0000"/>
                </a:solidFill>
              </a:rPr>
              <a:t>If </a:t>
            </a:r>
            <a:r>
              <a:rPr lang="en-US" sz="5400" dirty="0">
                <a:solidFill>
                  <a:srgbClr val="FF0000"/>
                </a:solidFill>
              </a:rPr>
              <a:t>you talk about what you </a:t>
            </a:r>
            <a:r>
              <a:rPr lang="en-US" sz="5400" b="1" dirty="0">
                <a:solidFill>
                  <a:srgbClr val="FF0000"/>
                </a:solidFill>
              </a:rPr>
              <a:t>believe</a:t>
            </a:r>
            <a:r>
              <a:rPr lang="en-US" sz="5400" dirty="0">
                <a:solidFill>
                  <a:srgbClr val="FF0000"/>
                </a:solidFill>
              </a:rPr>
              <a:t>, you will </a:t>
            </a:r>
            <a:r>
              <a:rPr lang="en-US" sz="5400" b="1" dirty="0">
                <a:solidFill>
                  <a:srgbClr val="FF0000"/>
                </a:solidFill>
              </a:rPr>
              <a:t>attract </a:t>
            </a:r>
            <a:r>
              <a:rPr lang="en-US" sz="5400" b="1" dirty="0" smtClean="0">
                <a:solidFill>
                  <a:srgbClr val="FF0000"/>
                </a:solidFill>
              </a:rPr>
              <a:t/>
            </a:r>
            <a:br>
              <a:rPr lang="en-US" sz="5400" b="1" dirty="0" smtClean="0">
                <a:solidFill>
                  <a:srgbClr val="FF0000"/>
                </a:solidFill>
              </a:rPr>
            </a:br>
            <a:r>
              <a:rPr lang="en-US" sz="5400" dirty="0" smtClean="0">
                <a:solidFill>
                  <a:srgbClr val="FF0000"/>
                </a:solidFill>
              </a:rPr>
              <a:t>those </a:t>
            </a:r>
            <a:r>
              <a:rPr lang="en-US" sz="5400" dirty="0">
                <a:solidFill>
                  <a:srgbClr val="FF0000"/>
                </a:solidFill>
              </a:rPr>
              <a:t>who </a:t>
            </a:r>
            <a:r>
              <a:rPr lang="en-US" sz="5400" b="1" dirty="0">
                <a:solidFill>
                  <a:srgbClr val="FF0000"/>
                </a:solidFill>
              </a:rPr>
              <a:t>believe </a:t>
            </a:r>
            <a:r>
              <a:rPr lang="en-US" sz="5400" b="1" dirty="0" smtClean="0">
                <a:solidFill>
                  <a:srgbClr val="FF0000"/>
                </a:solidFill>
              </a:rPr>
              <a:t/>
            </a:r>
            <a:br>
              <a:rPr lang="en-US" sz="5400" b="1" dirty="0" smtClean="0">
                <a:solidFill>
                  <a:srgbClr val="FF0000"/>
                </a:solidFill>
              </a:rPr>
            </a:br>
            <a:r>
              <a:rPr lang="en-US" sz="5400" dirty="0" smtClean="0">
                <a:solidFill>
                  <a:srgbClr val="FF0000"/>
                </a:solidFill>
              </a:rPr>
              <a:t>what </a:t>
            </a:r>
            <a:r>
              <a:rPr lang="en-US" sz="5400" dirty="0">
                <a:solidFill>
                  <a:srgbClr val="FF0000"/>
                </a:solidFill>
              </a:rPr>
              <a:t>you </a:t>
            </a:r>
            <a:r>
              <a:rPr lang="en-US" sz="5400" b="1" dirty="0">
                <a:solidFill>
                  <a:srgbClr val="FF0000"/>
                </a:solidFill>
              </a:rPr>
              <a:t>believe</a:t>
            </a:r>
            <a:r>
              <a:rPr lang="en-US" sz="5400" dirty="0" smtClean="0">
                <a:solidFill>
                  <a:srgbClr val="FF0000"/>
                </a:solidFill>
              </a:rPr>
              <a:t>.”</a:t>
            </a:r>
            <a:endParaRPr lang="en-US" sz="5400" dirty="0">
              <a:solidFill>
                <a:srgbClr val="FF0000"/>
              </a:solidFill>
            </a:endParaRPr>
          </a:p>
          <a:p>
            <a:pPr algn="ctr"/>
            <a:r>
              <a:rPr lang="en-US" sz="3200" b="1" dirty="0" smtClean="0">
                <a:solidFill>
                  <a:schemeClr val="bg1">
                    <a:lumMod val="65000"/>
                  </a:schemeClr>
                </a:solidFill>
              </a:rPr>
              <a:t>11:00 </a:t>
            </a:r>
            <a:endParaRPr lang="en-US" sz="3200" b="1" dirty="0">
              <a:solidFill>
                <a:schemeClr val="bg1">
                  <a:lumMod val="65000"/>
                </a:schemeClr>
              </a:solidFill>
            </a:endParaRPr>
          </a:p>
        </p:txBody>
      </p:sp>
    </p:spTree>
    <p:extLst>
      <p:ext uri="{BB962C8B-B14F-4D97-AF65-F5344CB8AC3E}">
        <p14:creationId xmlns:p14="http://schemas.microsoft.com/office/powerpoint/2010/main" val="4343281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6532" y="113034"/>
            <a:ext cx="8997468" cy="6740307"/>
          </a:xfrm>
          <a:prstGeom prst="rect">
            <a:avLst/>
          </a:prstGeom>
          <a:noFill/>
        </p:spPr>
        <p:txBody>
          <a:bodyPr wrap="square" rtlCol="0">
            <a:spAutoFit/>
          </a:bodyPr>
          <a:lstStyle/>
          <a:p>
            <a:r>
              <a:rPr lang="en-US" sz="4800" dirty="0" smtClean="0"/>
              <a:t>“He </a:t>
            </a:r>
            <a:r>
              <a:rPr lang="en-US" sz="4800" dirty="0"/>
              <a:t>went around and told people </a:t>
            </a:r>
            <a:r>
              <a:rPr lang="en-US" sz="4800" dirty="0" smtClean="0"/>
              <a:t> </a:t>
            </a:r>
            <a:br>
              <a:rPr lang="en-US" sz="4800" dirty="0" smtClean="0"/>
            </a:br>
            <a:r>
              <a:rPr lang="en-US" sz="4800" dirty="0" smtClean="0"/>
              <a:t> what </a:t>
            </a:r>
            <a:r>
              <a:rPr lang="en-US" sz="4800" dirty="0"/>
              <a:t>he </a:t>
            </a:r>
            <a:r>
              <a:rPr lang="en-US" sz="4800" b="1" dirty="0" smtClean="0"/>
              <a:t>believed</a:t>
            </a:r>
            <a:r>
              <a:rPr lang="en-US" sz="4800" dirty="0" smtClean="0"/>
              <a:t>. </a:t>
            </a:r>
            <a:r>
              <a:rPr lang="en-US" sz="4800" b="1" i="1" dirty="0" smtClean="0"/>
              <a:t>I </a:t>
            </a:r>
            <a:r>
              <a:rPr lang="en-US" sz="4800" b="1" i="1" dirty="0"/>
              <a:t>believe,</a:t>
            </a:r>
            <a:r>
              <a:rPr lang="en-US" sz="4800" b="1" dirty="0"/>
              <a:t> </a:t>
            </a:r>
            <a:r>
              <a:rPr lang="en-US" sz="4800" b="1" dirty="0" smtClean="0"/>
              <a:t> </a:t>
            </a:r>
            <a:br>
              <a:rPr lang="en-US" sz="4800" b="1" dirty="0" smtClean="0"/>
            </a:br>
            <a:r>
              <a:rPr lang="en-US" sz="4800" b="1" dirty="0" smtClean="0"/>
              <a:t> I </a:t>
            </a:r>
            <a:r>
              <a:rPr lang="en-US" sz="4800" b="1" dirty="0"/>
              <a:t>believe, I believe</a:t>
            </a:r>
            <a:r>
              <a:rPr lang="en-US" sz="4800" dirty="0"/>
              <a:t>, he told people. </a:t>
            </a:r>
            <a:r>
              <a:rPr lang="en-US" sz="4800" dirty="0" smtClean="0"/>
              <a:t> </a:t>
            </a:r>
            <a:br>
              <a:rPr lang="en-US" sz="4800" dirty="0" smtClean="0"/>
            </a:br>
            <a:r>
              <a:rPr lang="en-US" sz="4800" dirty="0" smtClean="0"/>
              <a:t> And </a:t>
            </a:r>
            <a:r>
              <a:rPr lang="en-US" sz="4800" dirty="0"/>
              <a:t>people who </a:t>
            </a:r>
            <a:r>
              <a:rPr lang="en-US" sz="4800" b="1" dirty="0"/>
              <a:t>believed </a:t>
            </a:r>
            <a:r>
              <a:rPr lang="en-US" sz="4800" dirty="0"/>
              <a:t>what he </a:t>
            </a:r>
            <a:r>
              <a:rPr lang="en-US" sz="4800" dirty="0" smtClean="0"/>
              <a:t>   </a:t>
            </a:r>
            <a:br>
              <a:rPr lang="en-US" sz="4800" dirty="0" smtClean="0"/>
            </a:br>
            <a:r>
              <a:rPr lang="en-US" sz="4800" dirty="0" smtClean="0"/>
              <a:t> </a:t>
            </a:r>
            <a:r>
              <a:rPr lang="en-US" sz="4800" b="1" dirty="0" smtClean="0"/>
              <a:t>believed</a:t>
            </a:r>
            <a:r>
              <a:rPr lang="en-US" sz="4800" dirty="0" smtClean="0"/>
              <a:t> </a:t>
            </a:r>
            <a:r>
              <a:rPr lang="en-US" sz="4800" dirty="0"/>
              <a:t>took </a:t>
            </a:r>
            <a:r>
              <a:rPr lang="en-US" sz="4800" dirty="0" smtClean="0"/>
              <a:t>his </a:t>
            </a:r>
            <a:r>
              <a:rPr lang="en-US" sz="4800" dirty="0"/>
              <a:t>cause, </a:t>
            </a:r>
            <a:r>
              <a:rPr lang="en-US" sz="4800" dirty="0" smtClean="0"/>
              <a:t/>
            </a:r>
            <a:br>
              <a:rPr lang="en-US" sz="4800" dirty="0" smtClean="0"/>
            </a:br>
            <a:r>
              <a:rPr lang="en-US" sz="4800" dirty="0" smtClean="0"/>
              <a:t> and </a:t>
            </a:r>
            <a:r>
              <a:rPr lang="en-US" sz="4800" dirty="0"/>
              <a:t>they made it </a:t>
            </a:r>
            <a:r>
              <a:rPr lang="en-US" sz="4800" dirty="0" smtClean="0"/>
              <a:t>their </a:t>
            </a:r>
            <a:br>
              <a:rPr lang="en-US" sz="4800" dirty="0" smtClean="0"/>
            </a:br>
            <a:r>
              <a:rPr lang="en-US" sz="4800" dirty="0" smtClean="0"/>
              <a:t> own</a:t>
            </a:r>
            <a:r>
              <a:rPr lang="en-US" sz="4800" dirty="0"/>
              <a:t>, and they </a:t>
            </a:r>
            <a:r>
              <a:rPr lang="en-US" sz="4800" dirty="0" smtClean="0"/>
              <a:t/>
            </a:r>
            <a:br>
              <a:rPr lang="en-US" sz="4800" dirty="0" smtClean="0"/>
            </a:br>
            <a:r>
              <a:rPr lang="en-US" sz="4800" dirty="0" smtClean="0"/>
              <a:t> told people.” </a:t>
            </a:r>
            <a:br>
              <a:rPr lang="en-US" sz="4800" dirty="0" smtClean="0"/>
            </a:br>
            <a:r>
              <a:rPr lang="en-US" sz="4800" dirty="0" smtClean="0"/>
              <a:t> </a:t>
            </a:r>
            <a:r>
              <a:rPr lang="en-US" sz="4800" b="1" dirty="0" smtClean="0">
                <a:solidFill>
                  <a:schemeClr val="bg1">
                    <a:lumMod val="65000"/>
                  </a:schemeClr>
                </a:solidFill>
              </a:rPr>
              <a:t>15:00 </a:t>
            </a:r>
            <a:endParaRPr lang="en-US" sz="4800" b="1" dirty="0">
              <a:solidFill>
                <a:schemeClr val="bg1">
                  <a:lumMod val="65000"/>
                </a:schemeClr>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0898" y="2976012"/>
            <a:ext cx="2736396" cy="3717929"/>
          </a:xfrm>
          <a:prstGeom prst="rect">
            <a:avLst/>
          </a:prstGeom>
        </p:spPr>
      </p:pic>
    </p:spTree>
    <p:extLst>
      <p:ext uri="{BB962C8B-B14F-4D97-AF65-F5344CB8AC3E}">
        <p14:creationId xmlns:p14="http://schemas.microsoft.com/office/powerpoint/2010/main" val="5044007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455844"/>
            <a:ext cx="8840761" cy="5909310"/>
          </a:xfrm>
          <a:prstGeom prst="rect">
            <a:avLst/>
          </a:prstGeom>
          <a:noFill/>
        </p:spPr>
        <p:txBody>
          <a:bodyPr wrap="square" rtlCol="0">
            <a:spAutoFit/>
          </a:bodyPr>
          <a:lstStyle/>
          <a:p>
            <a:pPr algn="ctr"/>
            <a:r>
              <a:rPr lang="en-US" sz="5400" dirty="0" smtClean="0">
                <a:solidFill>
                  <a:schemeClr val="bg1">
                    <a:lumMod val="50000"/>
                  </a:schemeClr>
                </a:solidFill>
                <a:latin typeface="Arial Rounded MT Bold"/>
                <a:cs typeface="Arial Rounded MT Bold"/>
              </a:rPr>
              <a:t>Partners, </a:t>
            </a:r>
            <a:br>
              <a:rPr lang="en-US" sz="5400" dirty="0" smtClean="0">
                <a:solidFill>
                  <a:schemeClr val="bg1">
                    <a:lumMod val="50000"/>
                  </a:schemeClr>
                </a:solidFill>
                <a:latin typeface="Arial Rounded MT Bold"/>
                <a:cs typeface="Arial Rounded MT Bold"/>
              </a:rPr>
            </a:br>
            <a:r>
              <a:rPr lang="en-US" sz="5400" dirty="0" smtClean="0">
                <a:solidFill>
                  <a:schemeClr val="bg1">
                    <a:lumMod val="50000"/>
                  </a:schemeClr>
                </a:solidFill>
                <a:latin typeface="Arial Rounded MT Bold"/>
                <a:cs typeface="Arial Rounded MT Bold"/>
              </a:rPr>
              <a:t>help create</a:t>
            </a:r>
            <a:r>
              <a:rPr lang="en-US" sz="5400" dirty="0">
                <a:solidFill>
                  <a:schemeClr val="bg1">
                    <a:lumMod val="50000"/>
                  </a:schemeClr>
                </a:solidFill>
                <a:latin typeface="Arial Rounded MT Bold"/>
                <a:cs typeface="Arial Rounded MT Bold"/>
              </a:rPr>
              <a:t> </a:t>
            </a:r>
            <a:r>
              <a:rPr lang="en-US" sz="5400" dirty="0" smtClean="0">
                <a:solidFill>
                  <a:schemeClr val="bg1">
                    <a:lumMod val="50000"/>
                  </a:schemeClr>
                </a:solidFill>
                <a:latin typeface="Arial Rounded MT Bold"/>
                <a:cs typeface="Arial Rounded MT Bold"/>
              </a:rPr>
              <a:t/>
            </a:r>
            <a:br>
              <a:rPr lang="en-US" sz="5400" dirty="0" smtClean="0">
                <a:solidFill>
                  <a:schemeClr val="bg1">
                    <a:lumMod val="50000"/>
                  </a:schemeClr>
                </a:solidFill>
                <a:latin typeface="Arial Rounded MT Bold"/>
                <a:cs typeface="Arial Rounded MT Bold"/>
              </a:rPr>
            </a:br>
            <a:r>
              <a:rPr lang="en-US" sz="5400" dirty="0" smtClean="0">
                <a:solidFill>
                  <a:schemeClr val="bg1">
                    <a:lumMod val="50000"/>
                  </a:schemeClr>
                </a:solidFill>
                <a:latin typeface="Arial Rounded MT Bold"/>
                <a:cs typeface="Arial Rounded MT Bold"/>
              </a:rPr>
              <a:t>statements </a:t>
            </a:r>
            <a:br>
              <a:rPr lang="en-US" sz="5400" dirty="0" smtClean="0">
                <a:solidFill>
                  <a:schemeClr val="bg1">
                    <a:lumMod val="50000"/>
                  </a:schemeClr>
                </a:solidFill>
                <a:latin typeface="Arial Rounded MT Bold"/>
                <a:cs typeface="Arial Rounded MT Bold"/>
              </a:rPr>
            </a:br>
            <a:r>
              <a:rPr lang="en-US" sz="5400" dirty="0" smtClean="0">
                <a:solidFill>
                  <a:schemeClr val="bg1">
                    <a:lumMod val="50000"/>
                  </a:schemeClr>
                </a:solidFill>
                <a:latin typeface="Arial Rounded MT Bold"/>
                <a:cs typeface="Arial Rounded MT Bold"/>
              </a:rPr>
              <a:t>that </a:t>
            </a:r>
            <a:r>
              <a:rPr lang="en-US" sz="5400" dirty="0">
                <a:solidFill>
                  <a:schemeClr val="bg1">
                    <a:lumMod val="50000"/>
                  </a:schemeClr>
                </a:solidFill>
                <a:latin typeface="Arial Rounded MT Bold"/>
                <a:cs typeface="Arial Rounded MT Bold"/>
              </a:rPr>
              <a:t>contain </a:t>
            </a:r>
            <a:r>
              <a:rPr lang="en-US" sz="5400" dirty="0" smtClean="0">
                <a:solidFill>
                  <a:schemeClr val="bg1">
                    <a:lumMod val="50000"/>
                  </a:schemeClr>
                </a:solidFill>
                <a:latin typeface="Arial Rounded MT Bold"/>
                <a:cs typeface="Arial Rounded MT Bold"/>
              </a:rPr>
              <a:t/>
            </a:r>
            <a:br>
              <a:rPr lang="en-US" sz="5400" dirty="0" smtClean="0">
                <a:solidFill>
                  <a:schemeClr val="bg1">
                    <a:lumMod val="50000"/>
                  </a:schemeClr>
                </a:solidFill>
                <a:latin typeface="Arial Rounded MT Bold"/>
                <a:cs typeface="Arial Rounded MT Bold"/>
              </a:rPr>
            </a:br>
            <a:r>
              <a:rPr lang="en-US" sz="5400" dirty="0" err="1" smtClean="0">
                <a:latin typeface="Arial Rounded MT Bold"/>
                <a:cs typeface="Arial Rounded MT Bold"/>
              </a:rPr>
              <a:t>brandable</a:t>
            </a:r>
            <a:r>
              <a:rPr lang="en-US" sz="5400" dirty="0" smtClean="0">
                <a:latin typeface="Arial Rounded MT Bold"/>
                <a:cs typeface="Arial Rounded MT Bold"/>
              </a:rPr>
              <a:t> chunks:</a:t>
            </a:r>
            <a:endParaRPr lang="en-US" sz="5400" dirty="0">
              <a:latin typeface="Arial Rounded MT Bold"/>
              <a:cs typeface="Arial Rounded MT Bold"/>
            </a:endParaRPr>
          </a:p>
          <a:p>
            <a:pPr algn="ctr"/>
            <a:r>
              <a:rPr lang="en-US" sz="5400" dirty="0">
                <a:solidFill>
                  <a:schemeClr val="bg1">
                    <a:lumMod val="50000"/>
                  </a:schemeClr>
                </a:solidFill>
                <a:latin typeface="Arial Rounded MT Bold"/>
                <a:cs typeface="Arial Rounded MT Bold"/>
              </a:rPr>
              <a:t>memorable, musical,</a:t>
            </a:r>
          </a:p>
          <a:p>
            <a:pPr algn="ctr"/>
            <a:r>
              <a:rPr lang="en-US" sz="5400" dirty="0">
                <a:solidFill>
                  <a:schemeClr val="bg1">
                    <a:lumMod val="50000"/>
                  </a:schemeClr>
                </a:solidFill>
                <a:latin typeface="Arial Rounded MT Bold"/>
                <a:cs typeface="Arial Rounded MT Bold"/>
              </a:rPr>
              <a:t>signature phrases.</a:t>
            </a:r>
          </a:p>
        </p:txBody>
      </p:sp>
    </p:spTree>
    <p:extLst>
      <p:ext uri="{BB962C8B-B14F-4D97-AF65-F5344CB8AC3E}">
        <p14:creationId xmlns:p14="http://schemas.microsoft.com/office/powerpoint/2010/main" val="29323265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0" y="2083844"/>
            <a:ext cx="8840761" cy="3416320"/>
          </a:xfrm>
          <a:prstGeom prst="rect">
            <a:avLst/>
          </a:prstGeom>
          <a:noFill/>
        </p:spPr>
        <p:txBody>
          <a:bodyPr wrap="square" rtlCol="0">
            <a:spAutoFit/>
          </a:bodyPr>
          <a:lstStyle/>
          <a:p>
            <a:pPr algn="ctr"/>
            <a:r>
              <a:rPr lang="en-US" sz="5400" dirty="0">
                <a:solidFill>
                  <a:srgbClr val="FF0000"/>
                </a:solidFill>
                <a:latin typeface="Arial Rounded MT Bold"/>
                <a:cs typeface="Arial Rounded MT Bold"/>
              </a:rPr>
              <a:t>3. </a:t>
            </a:r>
            <a:r>
              <a:rPr lang="en-US" sz="5400" dirty="0">
                <a:latin typeface="Arial Rounded MT Bold"/>
                <a:cs typeface="Arial Rounded MT Bold"/>
              </a:rPr>
              <a:t>Stand and read </a:t>
            </a:r>
            <a:r>
              <a:rPr lang="en-US" sz="5400" dirty="0" smtClean="0">
                <a:latin typeface="Arial Rounded MT Bold"/>
                <a:cs typeface="Arial Rounded MT Bold"/>
              </a:rPr>
              <a:t/>
            </a:r>
            <a:br>
              <a:rPr lang="en-US" sz="5400" dirty="0" smtClean="0">
                <a:latin typeface="Arial Rounded MT Bold"/>
                <a:cs typeface="Arial Rounded MT Bold"/>
              </a:rPr>
            </a:br>
            <a:r>
              <a:rPr lang="en-US" sz="5400" dirty="0" smtClean="0">
                <a:latin typeface="Arial Rounded MT Bold"/>
                <a:cs typeface="Arial Rounded MT Bold"/>
              </a:rPr>
              <a:t>your handshake message </a:t>
            </a:r>
            <a:br>
              <a:rPr lang="en-US" sz="5400" dirty="0" smtClean="0">
                <a:latin typeface="Arial Rounded MT Bold"/>
                <a:cs typeface="Arial Rounded MT Bold"/>
              </a:rPr>
            </a:br>
            <a:r>
              <a:rPr lang="en-US" sz="5400" dirty="0" smtClean="0">
                <a:latin typeface="Arial Rounded MT Bold"/>
                <a:cs typeface="Arial Rounded MT Bold"/>
              </a:rPr>
              <a:t>and your “We </a:t>
            </a:r>
            <a:r>
              <a:rPr lang="en-US" sz="5400" dirty="0">
                <a:latin typeface="Arial Rounded MT Bold"/>
                <a:cs typeface="Arial Rounded MT Bold"/>
              </a:rPr>
              <a:t>Believe” </a:t>
            </a:r>
            <a:r>
              <a:rPr lang="en-US" sz="5400" dirty="0" smtClean="0">
                <a:latin typeface="Arial Rounded MT Bold"/>
                <a:cs typeface="Arial Rounded MT Bold"/>
              </a:rPr>
              <a:t>statements to </a:t>
            </a:r>
            <a:r>
              <a:rPr lang="en-US" sz="5400" dirty="0">
                <a:latin typeface="Arial Rounded MT Bold"/>
                <a:cs typeface="Arial Rounded MT Bold"/>
              </a:rPr>
              <a:t>the room.</a:t>
            </a:r>
            <a:endParaRPr lang="en-US" sz="6600" dirty="0">
              <a:latin typeface="Arial Rounded MT Bold"/>
              <a:cs typeface="Arial Rounded MT Bold"/>
            </a:endParaRPr>
          </a:p>
        </p:txBody>
      </p:sp>
    </p:spTree>
    <p:extLst>
      <p:ext uri="{BB962C8B-B14F-4D97-AF65-F5344CB8AC3E}">
        <p14:creationId xmlns:p14="http://schemas.microsoft.com/office/powerpoint/2010/main" val="35849820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258930"/>
            <a:ext cx="8840761" cy="6432530"/>
          </a:xfrm>
          <a:prstGeom prst="rect">
            <a:avLst/>
          </a:prstGeom>
          <a:noFill/>
        </p:spPr>
        <p:txBody>
          <a:bodyPr wrap="square" rtlCol="0">
            <a:spAutoFit/>
          </a:bodyPr>
          <a:lstStyle/>
          <a:p>
            <a:pPr algn="ctr"/>
            <a:r>
              <a:rPr lang="en-US" sz="6600" dirty="0" smtClean="0">
                <a:solidFill>
                  <a:schemeClr val="tx1">
                    <a:lumMod val="95000"/>
                    <a:lumOff val="5000"/>
                  </a:schemeClr>
                </a:solidFill>
                <a:latin typeface="Arial Rounded MT Bold"/>
                <a:cs typeface="Arial Rounded MT Bold"/>
              </a:rPr>
              <a:t>Gentle surprise</a:t>
            </a:r>
          </a:p>
          <a:p>
            <a:pPr algn="ctr"/>
            <a:r>
              <a:rPr lang="en-US" sz="6600" dirty="0" smtClean="0">
                <a:solidFill>
                  <a:schemeClr val="tx1">
                    <a:lumMod val="95000"/>
                    <a:lumOff val="5000"/>
                  </a:schemeClr>
                </a:solidFill>
                <a:latin typeface="Arial Rounded MT Bold"/>
                <a:cs typeface="Arial Rounded MT Bold"/>
              </a:rPr>
              <a:t>is the foundation </a:t>
            </a:r>
            <a:br>
              <a:rPr lang="en-US" sz="6600" dirty="0" smtClean="0">
                <a:solidFill>
                  <a:schemeClr val="tx1">
                    <a:lumMod val="95000"/>
                    <a:lumOff val="5000"/>
                  </a:schemeClr>
                </a:solidFill>
                <a:latin typeface="Arial Rounded MT Bold"/>
                <a:cs typeface="Arial Rounded MT Bold"/>
              </a:rPr>
            </a:br>
            <a:r>
              <a:rPr lang="en-US" sz="6600" dirty="0" smtClean="0">
                <a:solidFill>
                  <a:schemeClr val="tx1">
                    <a:lumMod val="95000"/>
                    <a:lumOff val="5000"/>
                  </a:schemeClr>
                </a:solidFill>
                <a:latin typeface="Arial Rounded MT Bold"/>
                <a:cs typeface="Arial Rounded MT Bold"/>
              </a:rPr>
              <a:t>of delight.</a:t>
            </a:r>
          </a:p>
          <a:p>
            <a:pPr algn="ctr"/>
            <a:endParaRPr lang="en-US" sz="1600" dirty="0" smtClean="0">
              <a:solidFill>
                <a:schemeClr val="tx1">
                  <a:lumMod val="95000"/>
                  <a:lumOff val="5000"/>
                </a:schemeClr>
              </a:solidFill>
              <a:latin typeface="Arial Rounded MT Bold"/>
              <a:cs typeface="Arial Rounded MT Bold"/>
            </a:endParaRPr>
          </a:p>
          <a:p>
            <a:pPr algn="ctr"/>
            <a:r>
              <a:rPr lang="en-US" sz="6600" dirty="0" smtClean="0">
                <a:solidFill>
                  <a:schemeClr val="tx1">
                    <a:lumMod val="95000"/>
                    <a:lumOff val="5000"/>
                  </a:schemeClr>
                </a:solidFill>
                <a:latin typeface="Arial Rounded MT Bold"/>
                <a:cs typeface="Arial Rounded MT Bold"/>
              </a:rPr>
              <a:t>Without an element of surprise, there can be no delight.</a:t>
            </a:r>
            <a:endParaRPr lang="en-US" sz="6600" dirty="0">
              <a:solidFill>
                <a:schemeClr val="tx1">
                  <a:lumMod val="95000"/>
                  <a:lumOff val="5000"/>
                </a:schemeClr>
              </a:solidFill>
              <a:latin typeface="Arial Rounded MT Bold"/>
              <a:cs typeface="Arial Rounded MT Bold"/>
            </a:endParaRPr>
          </a:p>
        </p:txBody>
      </p:sp>
    </p:spTree>
    <p:extLst>
      <p:ext uri="{BB962C8B-B14F-4D97-AF65-F5344CB8AC3E}">
        <p14:creationId xmlns:p14="http://schemas.microsoft.com/office/powerpoint/2010/main" val="6843922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700" y="10888"/>
            <a:ext cx="8864600" cy="6604000"/>
          </a:xfrm>
          <a:prstGeom prst="rect">
            <a:avLst/>
          </a:prstGeom>
        </p:spPr>
      </p:pic>
    </p:spTree>
    <p:extLst>
      <p:ext uri="{BB962C8B-B14F-4D97-AF65-F5344CB8AC3E}">
        <p14:creationId xmlns:p14="http://schemas.microsoft.com/office/powerpoint/2010/main" val="9723678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9700" y="10888"/>
            <a:ext cx="8864600" cy="6604000"/>
          </a:xfrm>
          <a:prstGeom prst="rect">
            <a:avLst/>
          </a:prstGeom>
        </p:spPr>
      </p:pic>
      <p:pic>
        <p:nvPicPr>
          <p:cNvPr id="3" name="MMM170821-StoriesThatSellProdsService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938" y="4763"/>
            <a:ext cx="812800" cy="812800"/>
          </a:xfrm>
          <a:prstGeom prst="rect">
            <a:avLst/>
          </a:prstGeom>
        </p:spPr>
      </p:pic>
    </p:spTree>
    <p:extLst>
      <p:ext uri="{BB962C8B-B14F-4D97-AF65-F5344CB8AC3E}">
        <p14:creationId xmlns:p14="http://schemas.microsoft.com/office/powerpoint/2010/main" val="670602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023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1491917"/>
            <a:ext cx="8840761" cy="4216539"/>
          </a:xfrm>
          <a:prstGeom prst="rect">
            <a:avLst/>
          </a:prstGeom>
          <a:noFill/>
        </p:spPr>
        <p:txBody>
          <a:bodyPr wrap="square" rtlCol="0">
            <a:spAutoFit/>
          </a:bodyPr>
          <a:lstStyle/>
          <a:p>
            <a:pPr algn="ctr"/>
            <a:r>
              <a:rPr lang="en-US" sz="6000" dirty="0"/>
              <a:t>Inspirational stories are </a:t>
            </a:r>
            <a:r>
              <a:rPr lang="en-US" sz="6000" dirty="0" smtClean="0"/>
              <a:t/>
            </a:r>
            <a:br>
              <a:rPr lang="en-US" sz="6000" dirty="0" smtClean="0"/>
            </a:br>
            <a:r>
              <a:rPr lang="en-US" sz="6000" dirty="0" smtClean="0"/>
              <a:t>never </a:t>
            </a:r>
            <a:r>
              <a:rPr lang="en-US" sz="6000" dirty="0"/>
              <a:t>about accumulation.</a:t>
            </a:r>
            <a:br>
              <a:rPr lang="en-US" sz="6000" dirty="0"/>
            </a:br>
            <a:r>
              <a:rPr lang="en-US" sz="6000" dirty="0"/>
              <a:t>They’re about sacrifice.</a:t>
            </a:r>
          </a:p>
          <a:p>
            <a:endParaRPr lang="en-US" sz="1600" dirty="0" smtClean="0"/>
          </a:p>
          <a:p>
            <a:pPr algn="ctr"/>
            <a:r>
              <a:rPr lang="en-US" sz="3600" dirty="0" smtClean="0"/>
              <a:t>What </a:t>
            </a:r>
            <a:r>
              <a:rPr lang="en-US" sz="3600" dirty="0"/>
              <a:t>have you sacrificed and why? </a:t>
            </a:r>
            <a:r>
              <a:rPr lang="en-US" sz="3600" dirty="0" smtClean="0"/>
              <a:t/>
            </a:r>
            <a:br>
              <a:rPr lang="en-US" sz="3600" dirty="0" smtClean="0"/>
            </a:br>
            <a:r>
              <a:rPr lang="en-US" sz="3600" dirty="0" smtClean="0"/>
              <a:t>Are </a:t>
            </a:r>
            <a:r>
              <a:rPr lang="en-US" sz="3600" dirty="0"/>
              <a:t>you willing to tell that story</a:t>
            </a:r>
            <a:r>
              <a:rPr lang="en-US" sz="3600" dirty="0" smtClean="0"/>
              <a:t>?</a:t>
            </a:r>
          </a:p>
        </p:txBody>
      </p:sp>
    </p:spTree>
    <p:extLst>
      <p:ext uri="{BB962C8B-B14F-4D97-AF65-F5344CB8AC3E}">
        <p14:creationId xmlns:p14="http://schemas.microsoft.com/office/powerpoint/2010/main" val="23625422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112835"/>
            <a:ext cx="8840761" cy="3908762"/>
          </a:xfrm>
          <a:prstGeom prst="rect">
            <a:avLst/>
          </a:prstGeom>
          <a:noFill/>
        </p:spPr>
        <p:txBody>
          <a:bodyPr wrap="square" rtlCol="0">
            <a:spAutoFit/>
          </a:bodyPr>
          <a:lstStyle/>
          <a:p>
            <a:r>
              <a:rPr lang="en-US" sz="3600" b="1" i="1" dirty="0"/>
              <a:t>Scientific American</a:t>
            </a:r>
            <a:r>
              <a:rPr lang="en-US" sz="3600" dirty="0"/>
              <a:t> published an essay on May 8, 2013, quoting Jonathan </a:t>
            </a:r>
            <a:r>
              <a:rPr lang="en-US" sz="3600" dirty="0" err="1"/>
              <a:t>Haidt</a:t>
            </a:r>
            <a:r>
              <a:rPr lang="en-US" sz="3600" dirty="0"/>
              <a:t>, author of </a:t>
            </a:r>
            <a:r>
              <a:rPr lang="en-US" sz="3600" i="1" dirty="0"/>
              <a:t>The Righteous Mind,</a:t>
            </a:r>
            <a:r>
              <a:rPr lang="en-US" sz="3600" dirty="0"/>
              <a:t> </a:t>
            </a:r>
            <a:endParaRPr lang="en-US" sz="3600" dirty="0" smtClean="0"/>
          </a:p>
          <a:p>
            <a:endParaRPr lang="en-US" sz="1600" dirty="0"/>
          </a:p>
          <a:p>
            <a:r>
              <a:rPr lang="en-US" sz="3600" dirty="0" smtClean="0">
                <a:solidFill>
                  <a:srgbClr val="FF0000"/>
                </a:solidFill>
              </a:rPr>
              <a:t>“</a:t>
            </a:r>
            <a:r>
              <a:rPr lang="en-US" sz="3600" dirty="0">
                <a:solidFill>
                  <a:srgbClr val="FF0000"/>
                </a:solidFill>
              </a:rPr>
              <a:t>The human mind is a story processor, not a </a:t>
            </a:r>
            <a:r>
              <a:rPr lang="en-US" sz="3600" dirty="0" smtClean="0">
                <a:solidFill>
                  <a:srgbClr val="FF0000"/>
                </a:solidFill>
              </a:rPr>
              <a:t> </a:t>
            </a:r>
            <a:br>
              <a:rPr lang="en-US" sz="3600" dirty="0" smtClean="0">
                <a:solidFill>
                  <a:srgbClr val="FF0000"/>
                </a:solidFill>
              </a:rPr>
            </a:br>
            <a:r>
              <a:rPr lang="en-US" sz="3600" dirty="0" smtClean="0">
                <a:solidFill>
                  <a:srgbClr val="FF0000"/>
                </a:solidFill>
              </a:rPr>
              <a:t>  logic </a:t>
            </a:r>
            <a:r>
              <a:rPr lang="en-US" sz="3600" dirty="0">
                <a:solidFill>
                  <a:srgbClr val="FF0000"/>
                </a:solidFill>
              </a:rPr>
              <a:t>processor. Everyone loves a good story; </a:t>
            </a:r>
            <a:r>
              <a:rPr lang="en-US" sz="3600" dirty="0" smtClean="0">
                <a:solidFill>
                  <a:srgbClr val="FF0000"/>
                </a:solidFill>
              </a:rPr>
              <a:t/>
            </a:r>
            <a:br>
              <a:rPr lang="en-US" sz="3600" dirty="0" smtClean="0">
                <a:solidFill>
                  <a:srgbClr val="FF0000"/>
                </a:solidFill>
              </a:rPr>
            </a:br>
            <a:r>
              <a:rPr lang="en-US" sz="3600" dirty="0" smtClean="0">
                <a:solidFill>
                  <a:srgbClr val="FF0000"/>
                </a:solidFill>
              </a:rPr>
              <a:t>  every </a:t>
            </a:r>
            <a:r>
              <a:rPr lang="en-US" sz="3600" dirty="0">
                <a:solidFill>
                  <a:srgbClr val="FF0000"/>
                </a:solidFill>
              </a:rPr>
              <a:t>culture bathes its children in stories.” </a:t>
            </a:r>
            <a:endParaRPr lang="en-US" sz="1600" dirty="0" smtClean="0">
              <a:solidFill>
                <a:srgbClr val="FF0000"/>
              </a:solidFill>
            </a:endParaRPr>
          </a:p>
          <a:p>
            <a:endParaRPr lang="en-US" sz="1600" dirty="0"/>
          </a:p>
        </p:txBody>
      </p:sp>
    </p:spTree>
    <p:extLst>
      <p:ext uri="{BB962C8B-B14F-4D97-AF65-F5344CB8AC3E}">
        <p14:creationId xmlns:p14="http://schemas.microsoft.com/office/powerpoint/2010/main" val="74452813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112835"/>
            <a:ext cx="8840761" cy="6124754"/>
          </a:xfrm>
          <a:prstGeom prst="rect">
            <a:avLst/>
          </a:prstGeom>
          <a:noFill/>
        </p:spPr>
        <p:txBody>
          <a:bodyPr wrap="square" rtlCol="0">
            <a:spAutoFit/>
          </a:bodyPr>
          <a:lstStyle/>
          <a:p>
            <a:r>
              <a:rPr lang="en-US" sz="3600" b="1" i="1" dirty="0">
                <a:solidFill>
                  <a:schemeClr val="bg1">
                    <a:lumMod val="75000"/>
                  </a:schemeClr>
                </a:solidFill>
              </a:rPr>
              <a:t>Scientific American</a:t>
            </a:r>
            <a:r>
              <a:rPr lang="en-US" sz="3600" dirty="0">
                <a:solidFill>
                  <a:schemeClr val="bg1">
                    <a:lumMod val="75000"/>
                  </a:schemeClr>
                </a:solidFill>
              </a:rPr>
              <a:t> published an essay on May 8, 2013, quoting Jonathan </a:t>
            </a:r>
            <a:r>
              <a:rPr lang="en-US" sz="3600" dirty="0" err="1">
                <a:solidFill>
                  <a:schemeClr val="bg1">
                    <a:lumMod val="75000"/>
                  </a:schemeClr>
                </a:solidFill>
              </a:rPr>
              <a:t>Haidt</a:t>
            </a:r>
            <a:r>
              <a:rPr lang="en-US" sz="3600" dirty="0">
                <a:solidFill>
                  <a:schemeClr val="bg1">
                    <a:lumMod val="75000"/>
                  </a:schemeClr>
                </a:solidFill>
              </a:rPr>
              <a:t>, author of </a:t>
            </a:r>
            <a:r>
              <a:rPr lang="en-US" sz="3600" i="1" dirty="0">
                <a:solidFill>
                  <a:schemeClr val="bg1">
                    <a:lumMod val="75000"/>
                  </a:schemeClr>
                </a:solidFill>
              </a:rPr>
              <a:t>The Righteous Mind,</a:t>
            </a:r>
            <a:r>
              <a:rPr lang="en-US" sz="3600" dirty="0">
                <a:solidFill>
                  <a:schemeClr val="bg1">
                    <a:lumMod val="75000"/>
                  </a:schemeClr>
                </a:solidFill>
              </a:rPr>
              <a:t> </a:t>
            </a:r>
            <a:endParaRPr lang="en-US" sz="3600" dirty="0" smtClean="0">
              <a:solidFill>
                <a:schemeClr val="bg1">
                  <a:lumMod val="75000"/>
                </a:schemeClr>
              </a:solidFill>
            </a:endParaRPr>
          </a:p>
          <a:p>
            <a:endParaRPr lang="en-US" sz="1600" dirty="0">
              <a:solidFill>
                <a:schemeClr val="accent2">
                  <a:lumMod val="60000"/>
                  <a:lumOff val="40000"/>
                </a:schemeClr>
              </a:solidFill>
            </a:endParaRPr>
          </a:p>
          <a:p>
            <a:r>
              <a:rPr lang="en-US" sz="3600" dirty="0" smtClean="0">
                <a:solidFill>
                  <a:schemeClr val="accent2">
                    <a:lumMod val="60000"/>
                    <a:lumOff val="40000"/>
                  </a:schemeClr>
                </a:solidFill>
              </a:rPr>
              <a:t>“</a:t>
            </a:r>
            <a:r>
              <a:rPr lang="en-US" sz="3600" dirty="0">
                <a:solidFill>
                  <a:schemeClr val="accent2">
                    <a:lumMod val="60000"/>
                    <a:lumOff val="40000"/>
                  </a:schemeClr>
                </a:solidFill>
              </a:rPr>
              <a:t>The human mind is a story processor, not a </a:t>
            </a:r>
            <a:r>
              <a:rPr lang="en-US" sz="3600" dirty="0" smtClean="0">
                <a:solidFill>
                  <a:schemeClr val="accent2">
                    <a:lumMod val="60000"/>
                    <a:lumOff val="40000"/>
                  </a:schemeClr>
                </a:solidFill>
              </a:rPr>
              <a:t> </a:t>
            </a:r>
            <a:br>
              <a:rPr lang="en-US" sz="3600" dirty="0" smtClean="0">
                <a:solidFill>
                  <a:schemeClr val="accent2">
                    <a:lumMod val="60000"/>
                    <a:lumOff val="40000"/>
                  </a:schemeClr>
                </a:solidFill>
              </a:rPr>
            </a:br>
            <a:r>
              <a:rPr lang="en-US" sz="3600" dirty="0" smtClean="0">
                <a:solidFill>
                  <a:schemeClr val="accent2">
                    <a:lumMod val="60000"/>
                    <a:lumOff val="40000"/>
                  </a:schemeClr>
                </a:solidFill>
              </a:rPr>
              <a:t>  logic </a:t>
            </a:r>
            <a:r>
              <a:rPr lang="en-US" sz="3600" dirty="0">
                <a:solidFill>
                  <a:schemeClr val="accent2">
                    <a:lumMod val="60000"/>
                    <a:lumOff val="40000"/>
                  </a:schemeClr>
                </a:solidFill>
              </a:rPr>
              <a:t>processor. Everyone loves a good story; </a:t>
            </a:r>
            <a:r>
              <a:rPr lang="en-US" sz="3600" dirty="0" smtClean="0">
                <a:solidFill>
                  <a:schemeClr val="accent2">
                    <a:lumMod val="60000"/>
                    <a:lumOff val="40000"/>
                  </a:schemeClr>
                </a:solidFill>
              </a:rPr>
              <a:t/>
            </a:r>
            <a:br>
              <a:rPr lang="en-US" sz="3600" dirty="0" smtClean="0">
                <a:solidFill>
                  <a:schemeClr val="accent2">
                    <a:lumMod val="60000"/>
                    <a:lumOff val="40000"/>
                  </a:schemeClr>
                </a:solidFill>
              </a:rPr>
            </a:br>
            <a:r>
              <a:rPr lang="en-US" sz="3600" dirty="0" smtClean="0">
                <a:solidFill>
                  <a:schemeClr val="accent2">
                    <a:lumMod val="60000"/>
                    <a:lumOff val="40000"/>
                  </a:schemeClr>
                </a:solidFill>
              </a:rPr>
              <a:t>  every </a:t>
            </a:r>
            <a:r>
              <a:rPr lang="en-US" sz="3600" dirty="0">
                <a:solidFill>
                  <a:schemeClr val="accent2">
                    <a:lumMod val="60000"/>
                    <a:lumOff val="40000"/>
                  </a:schemeClr>
                </a:solidFill>
              </a:rPr>
              <a:t>culture bathes its children in stories.” </a:t>
            </a:r>
            <a:endParaRPr lang="en-US" sz="1600" dirty="0" smtClean="0">
              <a:solidFill>
                <a:schemeClr val="accent2">
                  <a:lumMod val="60000"/>
                  <a:lumOff val="40000"/>
                </a:schemeClr>
              </a:solidFill>
            </a:endParaRPr>
          </a:p>
          <a:p>
            <a:endParaRPr lang="en-US" sz="1600" dirty="0"/>
          </a:p>
          <a:p>
            <a:r>
              <a:rPr lang="en-US" sz="3600" dirty="0" smtClean="0"/>
              <a:t>The </a:t>
            </a:r>
            <a:r>
              <a:rPr lang="en-US" sz="3600" dirty="0"/>
              <a:t>purpose of these stories is to engage and educate the emotions. Stories teach us character types, plots, and the social-rule dilemmas prevalent in our culture.</a:t>
            </a:r>
            <a:endParaRPr lang="en-US" sz="3600" dirty="0" smtClean="0"/>
          </a:p>
        </p:txBody>
      </p:sp>
    </p:spTree>
    <p:extLst>
      <p:ext uri="{BB962C8B-B14F-4D97-AF65-F5344CB8AC3E}">
        <p14:creationId xmlns:p14="http://schemas.microsoft.com/office/powerpoint/2010/main" val="2218517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112835"/>
            <a:ext cx="8840761" cy="4154984"/>
          </a:xfrm>
          <a:prstGeom prst="rect">
            <a:avLst/>
          </a:prstGeom>
          <a:noFill/>
        </p:spPr>
        <p:txBody>
          <a:bodyPr wrap="square" rtlCol="0">
            <a:spAutoFit/>
          </a:bodyPr>
          <a:lstStyle/>
          <a:p>
            <a:r>
              <a:rPr lang="en-US" sz="3600" dirty="0"/>
              <a:t>The Zero Moment of Truth (ZMOT) occurs when a customer is </a:t>
            </a:r>
            <a:r>
              <a:rPr lang="en-US" sz="3600" b="1" dirty="0"/>
              <a:t>consciously in the market </a:t>
            </a:r>
            <a:r>
              <a:rPr lang="en-US" sz="3600" dirty="0"/>
              <a:t>for a particular product or service. This is that moment when an undecided customer </a:t>
            </a:r>
            <a:r>
              <a:rPr lang="en-US" sz="3600" i="1" dirty="0"/>
              <a:t>who hasn’t already made the choice in their heart</a:t>
            </a:r>
            <a:r>
              <a:rPr lang="en-US" sz="3600" dirty="0"/>
              <a:t> is most likely to search for information.</a:t>
            </a:r>
          </a:p>
          <a:p>
            <a:endParaRPr lang="en-US" sz="1200" dirty="0"/>
          </a:p>
          <a:p>
            <a:endParaRPr lang="en-US" sz="3600" dirty="0" smtClean="0"/>
          </a:p>
        </p:txBody>
      </p:sp>
    </p:spTree>
    <p:extLst>
      <p:ext uri="{BB962C8B-B14F-4D97-AF65-F5344CB8AC3E}">
        <p14:creationId xmlns:p14="http://schemas.microsoft.com/office/powerpoint/2010/main" val="1736993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112835"/>
            <a:ext cx="8840761" cy="6555641"/>
          </a:xfrm>
          <a:prstGeom prst="rect">
            <a:avLst/>
          </a:prstGeom>
          <a:noFill/>
        </p:spPr>
        <p:txBody>
          <a:bodyPr wrap="square" rtlCol="0">
            <a:spAutoFit/>
          </a:bodyPr>
          <a:lstStyle/>
          <a:p>
            <a:r>
              <a:rPr lang="en-US" sz="3600" dirty="0">
                <a:solidFill>
                  <a:schemeClr val="bg1">
                    <a:lumMod val="75000"/>
                  </a:schemeClr>
                </a:solidFill>
              </a:rPr>
              <a:t>The Zero Moment of Truth (ZMOT) occurs when a customer is </a:t>
            </a:r>
            <a:r>
              <a:rPr lang="en-US" sz="3600" b="1" dirty="0">
                <a:solidFill>
                  <a:schemeClr val="bg1">
                    <a:lumMod val="75000"/>
                  </a:schemeClr>
                </a:solidFill>
              </a:rPr>
              <a:t>consciously in the market </a:t>
            </a:r>
            <a:r>
              <a:rPr lang="en-US" sz="3600" dirty="0">
                <a:solidFill>
                  <a:schemeClr val="bg1">
                    <a:lumMod val="75000"/>
                  </a:schemeClr>
                </a:solidFill>
              </a:rPr>
              <a:t>for a particular product or service. This is that moment when an undecided customer </a:t>
            </a:r>
            <a:r>
              <a:rPr lang="en-US" sz="3600" i="1" dirty="0">
                <a:solidFill>
                  <a:schemeClr val="bg1">
                    <a:lumMod val="75000"/>
                  </a:schemeClr>
                </a:solidFill>
              </a:rPr>
              <a:t>who hasn’t already made the choice in their heart</a:t>
            </a:r>
            <a:r>
              <a:rPr lang="en-US" sz="3600" dirty="0">
                <a:solidFill>
                  <a:schemeClr val="bg1">
                    <a:lumMod val="75000"/>
                  </a:schemeClr>
                </a:solidFill>
              </a:rPr>
              <a:t> is most likely to search for information.</a:t>
            </a:r>
          </a:p>
          <a:p>
            <a:endParaRPr lang="en-US" sz="1200" dirty="0"/>
          </a:p>
          <a:p>
            <a:r>
              <a:rPr lang="en-US" sz="3600" dirty="0" smtClean="0"/>
              <a:t>So </a:t>
            </a:r>
            <a:r>
              <a:rPr lang="en-US" sz="3600" dirty="0"/>
              <a:t>online information definitely matters. </a:t>
            </a:r>
            <a:r>
              <a:rPr lang="en-US" sz="3600" dirty="0" smtClean="0"/>
              <a:t/>
            </a:r>
            <a:br>
              <a:rPr lang="en-US" sz="3600" dirty="0" smtClean="0"/>
            </a:br>
            <a:r>
              <a:rPr lang="en-US" sz="3600" dirty="0" smtClean="0"/>
              <a:t>But </a:t>
            </a:r>
            <a:r>
              <a:rPr lang="en-US" sz="3600" dirty="0"/>
              <a:t>a great story can still win the day.</a:t>
            </a:r>
          </a:p>
          <a:p>
            <a:endParaRPr lang="en-US" sz="1200" dirty="0"/>
          </a:p>
          <a:p>
            <a:r>
              <a:rPr lang="en-US" sz="3600" dirty="0" smtClean="0"/>
              <a:t>Your </a:t>
            </a:r>
            <a:r>
              <a:rPr lang="en-US" sz="3600" dirty="0"/>
              <a:t>bond with a </a:t>
            </a:r>
            <a:r>
              <a:rPr lang="en-US" sz="3600" dirty="0" smtClean="0"/>
              <a:t>customer will </a:t>
            </a:r>
            <a:r>
              <a:rPr lang="en-US" sz="3600" dirty="0"/>
              <a:t>be built on </a:t>
            </a:r>
            <a:r>
              <a:rPr lang="en-US" sz="3600" dirty="0" smtClean="0"/>
              <a:t>emotion, not </a:t>
            </a:r>
            <a:r>
              <a:rPr lang="en-US" sz="3600" dirty="0"/>
              <a:t>information.</a:t>
            </a:r>
          </a:p>
          <a:p>
            <a:endParaRPr lang="en-US" sz="3600" dirty="0" smtClean="0"/>
          </a:p>
        </p:txBody>
      </p:sp>
    </p:spTree>
    <p:extLst>
      <p:ext uri="{BB962C8B-B14F-4D97-AF65-F5344CB8AC3E}">
        <p14:creationId xmlns:p14="http://schemas.microsoft.com/office/powerpoint/2010/main" val="12519658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3239" y="185409"/>
            <a:ext cx="8840761" cy="3231654"/>
          </a:xfrm>
          <a:prstGeom prst="rect">
            <a:avLst/>
          </a:prstGeom>
          <a:noFill/>
        </p:spPr>
        <p:txBody>
          <a:bodyPr wrap="square" rtlCol="0">
            <a:spAutoFit/>
          </a:bodyPr>
          <a:lstStyle/>
          <a:p>
            <a:r>
              <a:rPr lang="en-US" sz="3600" dirty="0"/>
              <a:t>Although stories exist primarily to transfer </a:t>
            </a:r>
            <a:r>
              <a:rPr lang="en-US" sz="3600" dirty="0" smtClean="0"/>
              <a:t>emotion, they’re </a:t>
            </a:r>
            <a:r>
              <a:rPr lang="en-US" sz="3600" dirty="0"/>
              <a:t>excellent at communicating information, as </a:t>
            </a:r>
            <a:r>
              <a:rPr lang="en-US" sz="3600" dirty="0" smtClean="0"/>
              <a:t>well. </a:t>
            </a:r>
          </a:p>
          <a:p>
            <a:endParaRPr lang="en-US" sz="1200" dirty="0"/>
          </a:p>
          <a:p>
            <a:r>
              <a:rPr lang="en-US" sz="3600" dirty="0" smtClean="0"/>
              <a:t>We </a:t>
            </a:r>
            <a:r>
              <a:rPr lang="en-US" sz="3600" dirty="0"/>
              <a:t>use logic inside stories better than we do outside them. </a:t>
            </a:r>
            <a:r>
              <a:rPr lang="en-US" sz="3600" dirty="0" smtClean="0"/>
              <a:t/>
            </a:r>
            <a:br>
              <a:rPr lang="en-US" sz="3600" dirty="0" smtClean="0"/>
            </a:br>
            <a:endParaRPr lang="en-US" sz="1200" dirty="0" smtClean="0"/>
          </a:p>
        </p:txBody>
      </p:sp>
    </p:spTree>
    <p:extLst>
      <p:ext uri="{BB962C8B-B14F-4D97-AF65-F5344CB8AC3E}">
        <p14:creationId xmlns:p14="http://schemas.microsoft.com/office/powerpoint/2010/main" val="275298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3239" y="185409"/>
            <a:ext cx="8840761" cy="6555641"/>
          </a:xfrm>
          <a:prstGeom prst="rect">
            <a:avLst/>
          </a:prstGeom>
          <a:noFill/>
        </p:spPr>
        <p:txBody>
          <a:bodyPr wrap="square" rtlCol="0">
            <a:spAutoFit/>
          </a:bodyPr>
          <a:lstStyle/>
          <a:p>
            <a:r>
              <a:rPr lang="en-US" sz="3600" dirty="0">
                <a:solidFill>
                  <a:schemeClr val="bg1">
                    <a:lumMod val="75000"/>
                  </a:schemeClr>
                </a:solidFill>
              </a:rPr>
              <a:t>Although stories exist primarily to transfer </a:t>
            </a:r>
            <a:r>
              <a:rPr lang="en-US" sz="3600" dirty="0" smtClean="0">
                <a:solidFill>
                  <a:schemeClr val="bg1">
                    <a:lumMod val="75000"/>
                  </a:schemeClr>
                </a:solidFill>
              </a:rPr>
              <a:t>emotion, they’re </a:t>
            </a:r>
            <a:r>
              <a:rPr lang="en-US" sz="3600" dirty="0">
                <a:solidFill>
                  <a:schemeClr val="bg1">
                    <a:lumMod val="75000"/>
                  </a:schemeClr>
                </a:solidFill>
              </a:rPr>
              <a:t>excellent at communicating information, as </a:t>
            </a:r>
            <a:r>
              <a:rPr lang="en-US" sz="3600" dirty="0" smtClean="0">
                <a:solidFill>
                  <a:schemeClr val="bg1">
                    <a:lumMod val="75000"/>
                  </a:schemeClr>
                </a:solidFill>
              </a:rPr>
              <a:t>well. </a:t>
            </a:r>
          </a:p>
          <a:p>
            <a:endParaRPr lang="en-US" sz="1200" dirty="0">
              <a:solidFill>
                <a:schemeClr val="bg1">
                  <a:lumMod val="75000"/>
                </a:schemeClr>
              </a:solidFill>
            </a:endParaRPr>
          </a:p>
          <a:p>
            <a:r>
              <a:rPr lang="en-US" sz="3600" dirty="0" smtClean="0">
                <a:solidFill>
                  <a:schemeClr val="bg1">
                    <a:lumMod val="75000"/>
                  </a:schemeClr>
                </a:solidFill>
              </a:rPr>
              <a:t>We </a:t>
            </a:r>
            <a:r>
              <a:rPr lang="en-US" sz="3600" dirty="0">
                <a:solidFill>
                  <a:schemeClr val="bg1">
                    <a:lumMod val="75000"/>
                  </a:schemeClr>
                </a:solidFill>
              </a:rPr>
              <a:t>use logic inside stories better than we do outside them. </a:t>
            </a:r>
            <a:r>
              <a:rPr lang="en-US" sz="3600" dirty="0" smtClean="0"/>
              <a:t/>
            </a:r>
            <a:br>
              <a:rPr lang="en-US" sz="3600" dirty="0" smtClean="0"/>
            </a:br>
            <a:endParaRPr lang="en-US" sz="1200" dirty="0" smtClean="0"/>
          </a:p>
          <a:p>
            <a:r>
              <a:rPr lang="en-US" sz="3600" dirty="0" smtClean="0"/>
              <a:t>Leda </a:t>
            </a:r>
            <a:r>
              <a:rPr lang="en-US" sz="3600" dirty="0" err="1"/>
              <a:t>Cosmides</a:t>
            </a:r>
            <a:r>
              <a:rPr lang="en-US" sz="3600" dirty="0"/>
              <a:t> and John </a:t>
            </a:r>
            <a:r>
              <a:rPr lang="en-US" sz="3600" dirty="0" err="1"/>
              <a:t>Tooby</a:t>
            </a:r>
            <a:r>
              <a:rPr lang="en-US" sz="3600" dirty="0"/>
              <a:t> have shown that the </a:t>
            </a:r>
            <a:r>
              <a:rPr lang="en-US" sz="3600" dirty="0" err="1"/>
              <a:t>Wason</a:t>
            </a:r>
            <a:r>
              <a:rPr lang="en-US" sz="3600" dirty="0"/>
              <a:t> Selection Test can be solved by fewer than 10 percent when presented as </a:t>
            </a:r>
            <a:r>
              <a:rPr lang="en-US" sz="3600" dirty="0" smtClean="0"/>
              <a:t/>
            </a:r>
            <a:br>
              <a:rPr lang="en-US" sz="3600" dirty="0" smtClean="0"/>
            </a:br>
            <a:r>
              <a:rPr lang="en-US" sz="3600" dirty="0" smtClean="0"/>
              <a:t>a </a:t>
            </a:r>
            <a:r>
              <a:rPr lang="en-US" sz="3600" dirty="0"/>
              <a:t>logic puzzle, but 70+ percent solve it when it’s presented as a story involving detection </a:t>
            </a:r>
            <a:r>
              <a:rPr lang="en-US" sz="3600" dirty="0" smtClean="0"/>
              <a:t/>
            </a:r>
            <a:br>
              <a:rPr lang="en-US" sz="3600" dirty="0" smtClean="0"/>
            </a:br>
            <a:r>
              <a:rPr lang="en-US" sz="3600" dirty="0" smtClean="0"/>
              <a:t>of </a:t>
            </a:r>
            <a:r>
              <a:rPr lang="en-US" sz="3600" dirty="0"/>
              <a:t>social-rule cheating</a:t>
            </a:r>
            <a:r>
              <a:rPr lang="en-US" sz="3600" dirty="0" smtClean="0"/>
              <a:t>.</a:t>
            </a:r>
            <a:endParaRPr lang="en-US" sz="3600" dirty="0"/>
          </a:p>
        </p:txBody>
      </p:sp>
    </p:spTree>
    <p:extLst>
      <p:ext uri="{BB962C8B-B14F-4D97-AF65-F5344CB8AC3E}">
        <p14:creationId xmlns:p14="http://schemas.microsoft.com/office/powerpoint/2010/main" val="12111228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3239" y="3581753"/>
            <a:ext cx="8840761" cy="2585323"/>
          </a:xfrm>
          <a:prstGeom prst="rect">
            <a:avLst/>
          </a:prstGeom>
          <a:noFill/>
        </p:spPr>
        <p:txBody>
          <a:bodyPr wrap="square" rtlCol="0">
            <a:spAutoFit/>
          </a:bodyPr>
          <a:lstStyle/>
          <a:p>
            <a:pPr algn="ctr"/>
            <a:r>
              <a:rPr lang="en-US" sz="5400" dirty="0"/>
              <a:t>Bottom line: </a:t>
            </a:r>
            <a:r>
              <a:rPr lang="en-US" sz="5400" dirty="0" smtClean="0"/>
              <a:t/>
            </a:r>
            <a:br>
              <a:rPr lang="en-US" sz="5400" dirty="0" smtClean="0"/>
            </a:br>
            <a:r>
              <a:rPr lang="en-US" sz="5400" dirty="0" smtClean="0"/>
              <a:t>Stories </a:t>
            </a:r>
            <a:r>
              <a:rPr lang="en-US" sz="5400" dirty="0"/>
              <a:t>are 7 </a:t>
            </a:r>
            <a:r>
              <a:rPr lang="en-US" sz="5400" dirty="0" smtClean="0"/>
              <a:t>times </a:t>
            </a:r>
            <a:br>
              <a:rPr lang="en-US" sz="5400" dirty="0" smtClean="0"/>
            </a:br>
            <a:r>
              <a:rPr lang="en-US" sz="5400" dirty="0" smtClean="0"/>
              <a:t>more </a:t>
            </a:r>
            <a:r>
              <a:rPr lang="en-US" sz="5400" dirty="0"/>
              <a:t>effective than logic.</a:t>
            </a:r>
          </a:p>
        </p:txBody>
      </p:sp>
    </p:spTree>
    <p:extLst>
      <p:ext uri="{BB962C8B-B14F-4D97-AF65-F5344CB8AC3E}">
        <p14:creationId xmlns:p14="http://schemas.microsoft.com/office/powerpoint/2010/main" val="9858098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r="1746"/>
          <a:stretch/>
        </p:blipFill>
        <p:spPr>
          <a:xfrm>
            <a:off x="159657" y="326572"/>
            <a:ext cx="8984343" cy="6334699"/>
          </a:xfrm>
          <a:prstGeom prst="rect">
            <a:avLst/>
          </a:prstGeom>
        </p:spPr>
      </p:pic>
    </p:spTree>
    <p:extLst>
      <p:ext uri="{BB962C8B-B14F-4D97-AF65-F5344CB8AC3E}">
        <p14:creationId xmlns:p14="http://schemas.microsoft.com/office/powerpoint/2010/main" val="24879067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0" y="1676844"/>
            <a:ext cx="8840761" cy="4247317"/>
          </a:xfrm>
          <a:prstGeom prst="rect">
            <a:avLst/>
          </a:prstGeom>
          <a:noFill/>
        </p:spPr>
        <p:txBody>
          <a:bodyPr wrap="square" rtlCol="0">
            <a:spAutoFit/>
          </a:bodyPr>
          <a:lstStyle/>
          <a:p>
            <a:pPr algn="ctr"/>
            <a:r>
              <a:rPr lang="en-US" sz="5400" dirty="0" smtClean="0">
                <a:solidFill>
                  <a:srgbClr val="FF0000"/>
                </a:solidFill>
                <a:latin typeface="Arial Rounded MT Bold"/>
                <a:cs typeface="Arial Rounded MT Bold"/>
              </a:rPr>
              <a:t>4. </a:t>
            </a:r>
            <a:r>
              <a:rPr lang="en-US" sz="5400" dirty="0">
                <a:latin typeface="Arial Rounded MT Bold"/>
                <a:cs typeface="Arial Rounded MT Bold"/>
              </a:rPr>
              <a:t>Tell </a:t>
            </a:r>
            <a:r>
              <a:rPr lang="en-US" sz="5400" dirty="0" smtClean="0">
                <a:latin typeface="Arial Rounded MT Bold"/>
                <a:cs typeface="Arial Rounded MT Bold"/>
              </a:rPr>
              <a:t>your group </a:t>
            </a:r>
          </a:p>
          <a:p>
            <a:pPr algn="ctr"/>
            <a:r>
              <a:rPr lang="en-US" sz="5400" dirty="0" smtClean="0">
                <a:latin typeface="Arial Rounded MT Bold"/>
                <a:cs typeface="Arial Rounded MT Bold"/>
              </a:rPr>
              <a:t>the story of </a:t>
            </a:r>
          </a:p>
          <a:p>
            <a:pPr algn="ctr"/>
            <a:r>
              <a:rPr lang="en-US" sz="5400" dirty="0" smtClean="0">
                <a:latin typeface="Arial Rounded MT Bold"/>
                <a:cs typeface="Arial Rounded MT Bold"/>
              </a:rPr>
              <a:t>Why </a:t>
            </a:r>
            <a:r>
              <a:rPr lang="en-US" sz="5400" dirty="0">
                <a:latin typeface="Arial Rounded MT Bold"/>
                <a:cs typeface="Arial Rounded MT Bold"/>
              </a:rPr>
              <a:t>and How</a:t>
            </a:r>
          </a:p>
          <a:p>
            <a:pPr algn="ctr"/>
            <a:r>
              <a:rPr lang="en-US" sz="5400" dirty="0">
                <a:latin typeface="Arial Rounded MT Bold"/>
                <a:cs typeface="Arial Rounded MT Bold"/>
              </a:rPr>
              <a:t>you got into this</a:t>
            </a:r>
          </a:p>
          <a:p>
            <a:pPr algn="ctr"/>
            <a:r>
              <a:rPr lang="en-US" sz="5400" dirty="0">
                <a:latin typeface="Arial Rounded MT Bold"/>
                <a:cs typeface="Arial Rounded MT Bold"/>
              </a:rPr>
              <a:t>Business.</a:t>
            </a:r>
            <a:endParaRPr lang="en-US" sz="6600" dirty="0">
              <a:latin typeface="Arial Rounded MT Bold"/>
              <a:cs typeface="Arial Rounded MT Bold"/>
            </a:endParaRPr>
          </a:p>
        </p:txBody>
      </p:sp>
    </p:spTree>
    <p:extLst>
      <p:ext uri="{BB962C8B-B14F-4D97-AF65-F5344CB8AC3E}">
        <p14:creationId xmlns:p14="http://schemas.microsoft.com/office/powerpoint/2010/main" val="46463212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0" y="508734"/>
            <a:ext cx="8840761" cy="5909310"/>
          </a:xfrm>
          <a:prstGeom prst="rect">
            <a:avLst/>
          </a:prstGeom>
          <a:noFill/>
        </p:spPr>
        <p:txBody>
          <a:bodyPr wrap="square" rtlCol="0">
            <a:spAutoFit/>
          </a:bodyPr>
          <a:lstStyle/>
          <a:p>
            <a:pPr algn="ctr"/>
            <a:r>
              <a:rPr lang="en-US" sz="5400" dirty="0" smtClean="0">
                <a:solidFill>
                  <a:srgbClr val="FF0000"/>
                </a:solidFill>
                <a:latin typeface="Arial Rounded MT Bold"/>
                <a:cs typeface="Arial Rounded MT Bold"/>
              </a:rPr>
              <a:t>5.</a:t>
            </a:r>
            <a:r>
              <a:rPr lang="en-US" sz="5400" dirty="0" smtClean="0">
                <a:latin typeface="Arial Rounded MT Bold"/>
                <a:cs typeface="Arial Rounded MT Bold"/>
              </a:rPr>
              <a:t> Drawing </a:t>
            </a:r>
            <a:r>
              <a:rPr lang="en-US" sz="5400" dirty="0">
                <a:latin typeface="Arial Rounded MT Bold"/>
                <a:cs typeface="Arial Rounded MT Bold"/>
              </a:rPr>
              <a:t>upon the work</a:t>
            </a:r>
          </a:p>
          <a:p>
            <a:pPr algn="ctr"/>
            <a:r>
              <a:rPr lang="en-US" sz="5400" dirty="0">
                <a:latin typeface="Arial Rounded MT Bold"/>
                <a:cs typeface="Arial Rounded MT Bold"/>
              </a:rPr>
              <a:t>you have done so far,</a:t>
            </a:r>
          </a:p>
          <a:p>
            <a:pPr algn="ctr"/>
            <a:r>
              <a:rPr lang="en-US" sz="5400" dirty="0">
                <a:latin typeface="Arial Rounded MT Bold"/>
                <a:cs typeface="Arial Rounded MT Bold"/>
              </a:rPr>
              <a:t>write a message to</a:t>
            </a:r>
          </a:p>
          <a:p>
            <a:pPr algn="ctr"/>
            <a:r>
              <a:rPr lang="en-US" sz="5400" dirty="0">
                <a:latin typeface="Arial Rounded MT Bold"/>
                <a:cs typeface="Arial Rounded MT Bold"/>
              </a:rPr>
              <a:t>your customer that</a:t>
            </a:r>
          </a:p>
          <a:p>
            <a:pPr algn="ctr"/>
            <a:r>
              <a:rPr lang="en-US" sz="5400" dirty="0">
                <a:latin typeface="Arial Rounded MT Bold"/>
                <a:cs typeface="Arial Rounded MT Bold"/>
              </a:rPr>
              <a:t>can be read out loud </a:t>
            </a:r>
          </a:p>
          <a:p>
            <a:pPr algn="ctr"/>
            <a:r>
              <a:rPr lang="en-US" sz="5400" dirty="0">
                <a:latin typeface="Arial Rounded MT Bold"/>
                <a:cs typeface="Arial Rounded MT Bold"/>
              </a:rPr>
              <a:t>in </a:t>
            </a:r>
            <a:r>
              <a:rPr lang="en-US" sz="5400" dirty="0" smtClean="0">
                <a:latin typeface="Arial Rounded MT Bold"/>
                <a:cs typeface="Arial Rounded MT Bold"/>
              </a:rPr>
              <a:t>approximately </a:t>
            </a:r>
          </a:p>
          <a:p>
            <a:pPr algn="ctr"/>
            <a:r>
              <a:rPr lang="en-US" sz="5400" dirty="0" smtClean="0">
                <a:latin typeface="Arial Rounded MT Bold"/>
                <a:cs typeface="Arial Rounded MT Bold"/>
              </a:rPr>
              <a:t>60 seconds.</a:t>
            </a:r>
            <a:endParaRPr lang="en-US" sz="6600" dirty="0">
              <a:latin typeface="Arial Rounded MT Bold"/>
              <a:cs typeface="Arial Rounded MT Bold"/>
            </a:endParaRPr>
          </a:p>
        </p:txBody>
      </p:sp>
    </p:spTree>
    <p:extLst>
      <p:ext uri="{BB962C8B-B14F-4D97-AF65-F5344CB8AC3E}">
        <p14:creationId xmlns:p14="http://schemas.microsoft.com/office/powerpoint/2010/main" val="123761304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1009364"/>
            <a:ext cx="8840761" cy="923330"/>
          </a:xfrm>
          <a:prstGeom prst="rect">
            <a:avLst/>
          </a:prstGeom>
          <a:noFill/>
        </p:spPr>
        <p:txBody>
          <a:bodyPr wrap="square" rtlCol="0">
            <a:spAutoFit/>
          </a:bodyPr>
          <a:lstStyle/>
          <a:p>
            <a:pPr algn="ctr"/>
            <a:r>
              <a:rPr lang="en-US" sz="5400">
                <a:solidFill>
                  <a:srgbClr val="000000"/>
                </a:solidFill>
                <a:latin typeface="Arial Rounded MT Bold"/>
                <a:cs typeface="Arial Rounded MT Bold"/>
              </a:rPr>
              <a:t>Open Big.</a:t>
            </a:r>
          </a:p>
        </p:txBody>
      </p:sp>
    </p:spTree>
    <p:extLst>
      <p:ext uri="{BB962C8B-B14F-4D97-AF65-F5344CB8AC3E}">
        <p14:creationId xmlns:p14="http://schemas.microsoft.com/office/powerpoint/2010/main" val="276620170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1009364"/>
            <a:ext cx="8840761" cy="2585323"/>
          </a:xfrm>
          <a:prstGeom prst="rect">
            <a:avLst/>
          </a:prstGeom>
          <a:noFill/>
        </p:spPr>
        <p:txBody>
          <a:bodyPr wrap="square" rtlCol="0">
            <a:spAutoFit/>
          </a:bodyPr>
          <a:lstStyle/>
          <a:p>
            <a:pPr algn="ctr"/>
            <a:r>
              <a:rPr lang="en-US" sz="5400">
                <a:solidFill>
                  <a:srgbClr val="A6A6A6"/>
                </a:solidFill>
                <a:latin typeface="Arial Rounded MT Bold"/>
                <a:cs typeface="Arial Rounded MT Bold"/>
              </a:rPr>
              <a:t>Open Big.</a:t>
            </a:r>
          </a:p>
          <a:p>
            <a:pPr algn="ctr"/>
            <a:r>
              <a:rPr lang="en-US" sz="5400">
                <a:solidFill>
                  <a:srgbClr val="000000"/>
                </a:solidFill>
                <a:latin typeface="Arial Rounded MT Bold"/>
                <a:cs typeface="Arial Rounded MT Bold"/>
              </a:rPr>
              <a:t>Be Relevant.</a:t>
            </a:r>
            <a:br>
              <a:rPr lang="en-US" sz="5400">
                <a:solidFill>
                  <a:srgbClr val="000000"/>
                </a:solidFill>
                <a:latin typeface="Arial Rounded MT Bold"/>
                <a:cs typeface="Arial Rounded MT Bold"/>
              </a:rPr>
            </a:br>
            <a:endParaRPr lang="en-US" sz="5400">
              <a:solidFill>
                <a:srgbClr val="000000"/>
              </a:solidFill>
              <a:latin typeface="Arial Rounded MT Bold"/>
              <a:cs typeface="Arial Rounded MT Bold"/>
            </a:endParaRPr>
          </a:p>
        </p:txBody>
      </p:sp>
    </p:spTree>
    <p:extLst>
      <p:ext uri="{BB962C8B-B14F-4D97-AF65-F5344CB8AC3E}">
        <p14:creationId xmlns:p14="http://schemas.microsoft.com/office/powerpoint/2010/main" val="38127183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1009364"/>
            <a:ext cx="8840761" cy="3416320"/>
          </a:xfrm>
          <a:prstGeom prst="rect">
            <a:avLst/>
          </a:prstGeom>
          <a:noFill/>
        </p:spPr>
        <p:txBody>
          <a:bodyPr wrap="square" rtlCol="0">
            <a:spAutoFit/>
          </a:bodyPr>
          <a:lstStyle/>
          <a:p>
            <a:pPr algn="ctr"/>
            <a:r>
              <a:rPr lang="en-US" sz="5400">
                <a:solidFill>
                  <a:srgbClr val="A6A6A6"/>
                </a:solidFill>
                <a:latin typeface="Arial Rounded MT Bold"/>
                <a:cs typeface="Arial Rounded MT Bold"/>
              </a:rPr>
              <a:t>Open Big.</a:t>
            </a:r>
          </a:p>
          <a:p>
            <a:pPr algn="ctr"/>
            <a:r>
              <a:rPr lang="en-US" sz="5400">
                <a:solidFill>
                  <a:srgbClr val="A6A6A6"/>
                </a:solidFill>
                <a:latin typeface="Arial Rounded MT Bold"/>
                <a:cs typeface="Arial Rounded MT Bold"/>
              </a:rPr>
              <a:t>Be Relevant.</a:t>
            </a:r>
            <a:br>
              <a:rPr lang="en-US" sz="5400">
                <a:solidFill>
                  <a:srgbClr val="A6A6A6"/>
                </a:solidFill>
                <a:latin typeface="Arial Rounded MT Bold"/>
                <a:cs typeface="Arial Rounded MT Bold"/>
              </a:rPr>
            </a:br>
            <a:r>
              <a:rPr lang="en-US" sz="5400">
                <a:solidFill>
                  <a:srgbClr val="000000"/>
                </a:solidFill>
                <a:latin typeface="Arial Rounded MT Bold"/>
                <a:cs typeface="Arial Rounded MT Bold"/>
              </a:rPr>
              <a:t>Be Credible.</a:t>
            </a:r>
          </a:p>
          <a:p>
            <a:pPr algn="ctr"/>
            <a:endParaRPr lang="en-US" sz="5400">
              <a:latin typeface="Arial Rounded MT Bold"/>
              <a:cs typeface="Arial Rounded MT Bold"/>
            </a:endParaRPr>
          </a:p>
        </p:txBody>
      </p:sp>
    </p:spTree>
    <p:extLst>
      <p:ext uri="{BB962C8B-B14F-4D97-AF65-F5344CB8AC3E}">
        <p14:creationId xmlns:p14="http://schemas.microsoft.com/office/powerpoint/2010/main" val="418787936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1009364"/>
            <a:ext cx="8840761" cy="4247317"/>
          </a:xfrm>
          <a:prstGeom prst="rect">
            <a:avLst/>
          </a:prstGeom>
          <a:noFill/>
        </p:spPr>
        <p:txBody>
          <a:bodyPr wrap="square" rtlCol="0">
            <a:spAutoFit/>
          </a:bodyPr>
          <a:lstStyle/>
          <a:p>
            <a:pPr algn="ctr"/>
            <a:r>
              <a:rPr lang="en-US" sz="5400">
                <a:solidFill>
                  <a:srgbClr val="A6A6A6"/>
                </a:solidFill>
                <a:latin typeface="Arial Rounded MT Bold"/>
                <a:cs typeface="Arial Rounded MT Bold"/>
              </a:rPr>
              <a:t>Open Big.</a:t>
            </a:r>
          </a:p>
          <a:p>
            <a:pPr algn="ctr"/>
            <a:r>
              <a:rPr lang="en-US" sz="5400">
                <a:solidFill>
                  <a:srgbClr val="A6A6A6"/>
                </a:solidFill>
                <a:latin typeface="Arial Rounded MT Bold"/>
                <a:cs typeface="Arial Rounded MT Bold"/>
              </a:rPr>
              <a:t>Be Relevant.</a:t>
            </a:r>
            <a:br>
              <a:rPr lang="en-US" sz="5400">
                <a:solidFill>
                  <a:srgbClr val="A6A6A6"/>
                </a:solidFill>
                <a:latin typeface="Arial Rounded MT Bold"/>
                <a:cs typeface="Arial Rounded MT Bold"/>
              </a:rPr>
            </a:br>
            <a:r>
              <a:rPr lang="en-US" sz="5400">
                <a:solidFill>
                  <a:srgbClr val="A6A6A6"/>
                </a:solidFill>
                <a:latin typeface="Arial Rounded MT Bold"/>
                <a:cs typeface="Arial Rounded MT Bold"/>
              </a:rPr>
              <a:t>Be Credible.</a:t>
            </a:r>
          </a:p>
          <a:p>
            <a:pPr algn="ctr"/>
            <a:r>
              <a:rPr lang="en-US" sz="5400">
                <a:solidFill>
                  <a:srgbClr val="000000"/>
                </a:solidFill>
                <a:latin typeface="Arial Rounded MT Bold"/>
                <a:cs typeface="Arial Rounded MT Bold"/>
              </a:rPr>
              <a:t>Entertain.</a:t>
            </a:r>
            <a:br>
              <a:rPr lang="en-US" sz="5400">
                <a:solidFill>
                  <a:srgbClr val="000000"/>
                </a:solidFill>
                <a:latin typeface="Arial Rounded MT Bold"/>
                <a:cs typeface="Arial Rounded MT Bold"/>
              </a:rPr>
            </a:br>
            <a:r>
              <a:rPr lang="en-US" sz="5400">
                <a:solidFill>
                  <a:srgbClr val="000000"/>
                </a:solidFill>
                <a:latin typeface="Arial Rounded MT Bold"/>
                <a:cs typeface="Arial Rounded MT Bold"/>
              </a:rPr>
              <a:t>(Be interesting!)</a:t>
            </a:r>
          </a:p>
        </p:txBody>
      </p:sp>
      <p:pic>
        <p:nvPicPr>
          <p:cNvPr id="2" name="GenesisStory_Kesslers_Dad 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076581" y="5429615"/>
            <a:ext cx="812800" cy="812800"/>
          </a:xfrm>
          <a:prstGeom prst="rect">
            <a:avLst/>
          </a:prstGeom>
        </p:spPr>
      </p:pic>
    </p:spTree>
    <p:extLst>
      <p:ext uri="{BB962C8B-B14F-4D97-AF65-F5344CB8AC3E}">
        <p14:creationId xmlns:p14="http://schemas.microsoft.com/office/powerpoint/2010/main" val="225597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1009364"/>
            <a:ext cx="8840761" cy="5078313"/>
          </a:xfrm>
          <a:prstGeom prst="rect">
            <a:avLst/>
          </a:prstGeom>
          <a:noFill/>
        </p:spPr>
        <p:txBody>
          <a:bodyPr wrap="square" rtlCol="0">
            <a:spAutoFit/>
          </a:bodyPr>
          <a:lstStyle/>
          <a:p>
            <a:pPr algn="ctr"/>
            <a:r>
              <a:rPr lang="en-US" sz="5400">
                <a:solidFill>
                  <a:schemeClr val="bg1">
                    <a:lumMod val="65000"/>
                  </a:schemeClr>
                </a:solidFill>
                <a:latin typeface="Arial Rounded MT Bold"/>
                <a:cs typeface="Arial Rounded MT Bold"/>
              </a:rPr>
              <a:t>Open Big.</a:t>
            </a:r>
          </a:p>
          <a:p>
            <a:pPr algn="ctr"/>
            <a:r>
              <a:rPr lang="en-US" sz="5400">
                <a:solidFill>
                  <a:schemeClr val="bg1">
                    <a:lumMod val="65000"/>
                  </a:schemeClr>
                </a:solidFill>
                <a:latin typeface="Arial Rounded MT Bold"/>
                <a:cs typeface="Arial Rounded MT Bold"/>
              </a:rPr>
              <a:t>Be Relevant.</a:t>
            </a:r>
            <a:br>
              <a:rPr lang="en-US" sz="5400">
                <a:solidFill>
                  <a:schemeClr val="bg1">
                    <a:lumMod val="65000"/>
                  </a:schemeClr>
                </a:solidFill>
                <a:latin typeface="Arial Rounded MT Bold"/>
                <a:cs typeface="Arial Rounded MT Bold"/>
              </a:rPr>
            </a:br>
            <a:r>
              <a:rPr lang="en-US" sz="5400">
                <a:solidFill>
                  <a:schemeClr val="bg1">
                    <a:lumMod val="65000"/>
                  </a:schemeClr>
                </a:solidFill>
                <a:latin typeface="Arial Rounded MT Bold"/>
                <a:cs typeface="Arial Rounded MT Bold"/>
              </a:rPr>
              <a:t>Be Credible.</a:t>
            </a:r>
          </a:p>
          <a:p>
            <a:pPr algn="ctr"/>
            <a:r>
              <a:rPr lang="en-US" sz="5400">
                <a:solidFill>
                  <a:schemeClr val="bg1">
                    <a:lumMod val="65000"/>
                  </a:schemeClr>
                </a:solidFill>
                <a:latin typeface="Arial Rounded MT Bold"/>
                <a:cs typeface="Arial Rounded MT Bold"/>
              </a:rPr>
              <a:t>Entertain.</a:t>
            </a:r>
            <a:br>
              <a:rPr lang="en-US" sz="5400">
                <a:solidFill>
                  <a:schemeClr val="bg1">
                    <a:lumMod val="65000"/>
                  </a:schemeClr>
                </a:solidFill>
                <a:latin typeface="Arial Rounded MT Bold"/>
                <a:cs typeface="Arial Rounded MT Bold"/>
              </a:rPr>
            </a:br>
            <a:r>
              <a:rPr lang="en-US" sz="5400">
                <a:solidFill>
                  <a:schemeClr val="bg1">
                    <a:lumMod val="65000"/>
                  </a:schemeClr>
                </a:solidFill>
                <a:latin typeface="Arial Rounded MT Bold"/>
                <a:cs typeface="Arial Rounded MT Bold"/>
              </a:rPr>
              <a:t>(Be interesting!)</a:t>
            </a:r>
            <a:br>
              <a:rPr lang="en-US" sz="5400">
                <a:solidFill>
                  <a:schemeClr val="bg1">
                    <a:lumMod val="65000"/>
                  </a:schemeClr>
                </a:solidFill>
                <a:latin typeface="Arial Rounded MT Bold"/>
                <a:cs typeface="Arial Rounded MT Bold"/>
              </a:rPr>
            </a:br>
            <a:r>
              <a:rPr lang="en-US" sz="5400">
                <a:latin typeface="Arial Rounded MT Bold"/>
                <a:cs typeface="Arial Rounded MT Bold"/>
              </a:rPr>
              <a:t>Close Big.</a:t>
            </a:r>
          </a:p>
        </p:txBody>
      </p:sp>
      <p:pic>
        <p:nvPicPr>
          <p:cNvPr id="2" name="01 SpenceCal-BackInTheDa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60789" y="5274877"/>
            <a:ext cx="812800" cy="812800"/>
          </a:xfrm>
          <a:prstGeom prst="rect">
            <a:avLst/>
          </a:prstGeom>
        </p:spPr>
      </p:pic>
    </p:spTree>
    <p:extLst>
      <p:ext uri="{BB962C8B-B14F-4D97-AF65-F5344CB8AC3E}">
        <p14:creationId xmlns:p14="http://schemas.microsoft.com/office/powerpoint/2010/main" val="1661426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1432644"/>
            <a:ext cx="8840761" cy="4247317"/>
          </a:xfrm>
          <a:prstGeom prst="rect">
            <a:avLst/>
          </a:prstGeom>
          <a:noFill/>
        </p:spPr>
        <p:txBody>
          <a:bodyPr wrap="square" rtlCol="0">
            <a:spAutoFit/>
          </a:bodyPr>
          <a:lstStyle/>
          <a:p>
            <a:pPr algn="ctr"/>
            <a:r>
              <a:rPr lang="en-US" sz="5400" dirty="0">
                <a:latin typeface="Arial Rounded MT Bold"/>
                <a:cs typeface="Arial Rounded MT Bold"/>
              </a:rPr>
              <a:t>When you have</a:t>
            </a:r>
          </a:p>
          <a:p>
            <a:pPr algn="ctr"/>
            <a:r>
              <a:rPr lang="en-US" sz="5400" dirty="0">
                <a:latin typeface="Arial Rounded MT Bold"/>
                <a:cs typeface="Arial Rounded MT Bold"/>
              </a:rPr>
              <a:t>written your first</a:t>
            </a:r>
          </a:p>
          <a:p>
            <a:pPr algn="ctr"/>
            <a:r>
              <a:rPr lang="en-US" sz="5400" dirty="0">
                <a:latin typeface="Arial Rounded MT Bold"/>
                <a:cs typeface="Arial Rounded MT Bold"/>
              </a:rPr>
              <a:t>message, begin</a:t>
            </a:r>
          </a:p>
          <a:p>
            <a:pPr algn="ctr"/>
            <a:r>
              <a:rPr lang="en-US" sz="5400" dirty="0">
                <a:latin typeface="Arial Rounded MT Bold"/>
                <a:cs typeface="Arial Rounded MT Bold"/>
              </a:rPr>
              <a:t>a second </a:t>
            </a:r>
            <a:r>
              <a:rPr lang="en-US" sz="5400" dirty="0" smtClean="0">
                <a:latin typeface="Arial Rounded MT Bold"/>
                <a:cs typeface="Arial Rounded MT Bold"/>
              </a:rPr>
              <a:t>one</a:t>
            </a:r>
            <a:br>
              <a:rPr lang="en-US" sz="5400" dirty="0" smtClean="0">
                <a:latin typeface="Arial Rounded MT Bold"/>
                <a:cs typeface="Arial Rounded MT Bold"/>
              </a:rPr>
            </a:br>
            <a:r>
              <a:rPr lang="en-US" sz="5400" dirty="0" smtClean="0">
                <a:latin typeface="Arial Rounded MT Bold"/>
                <a:cs typeface="Arial Rounded MT Bold"/>
              </a:rPr>
              <a:t>if you have time.</a:t>
            </a:r>
            <a:endParaRPr lang="en-US" sz="5400" dirty="0">
              <a:latin typeface="Arial Rounded MT Bold"/>
              <a:cs typeface="Arial Rounded MT Bold"/>
            </a:endParaRPr>
          </a:p>
        </p:txBody>
      </p:sp>
    </p:spTree>
    <p:extLst>
      <p:ext uri="{BB962C8B-B14F-4D97-AF65-F5344CB8AC3E}">
        <p14:creationId xmlns:p14="http://schemas.microsoft.com/office/powerpoint/2010/main" val="205634854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83530"/>
            <a:ext cx="8840761" cy="6494085"/>
          </a:xfrm>
          <a:prstGeom prst="rect">
            <a:avLst/>
          </a:prstGeom>
          <a:noFill/>
        </p:spPr>
        <p:txBody>
          <a:bodyPr wrap="square" rtlCol="0">
            <a:spAutoFit/>
          </a:bodyPr>
          <a:lstStyle/>
          <a:p>
            <a:r>
              <a:rPr lang="en-US" sz="3200" dirty="0"/>
              <a:t>I was </a:t>
            </a:r>
            <a:r>
              <a:rPr lang="en-US" sz="3200" b="1" dirty="0">
                <a:solidFill>
                  <a:srgbClr val="FF0000"/>
                </a:solidFill>
              </a:rPr>
              <a:t>a ten year-old boy </a:t>
            </a:r>
            <a:r>
              <a:rPr lang="en-US" sz="3200" dirty="0"/>
              <a:t>holding a </a:t>
            </a:r>
            <a:r>
              <a:rPr lang="en-US" sz="3200" b="1" dirty="0">
                <a:solidFill>
                  <a:srgbClr val="FF0000"/>
                </a:solidFill>
              </a:rPr>
              <a:t>flashlight</a:t>
            </a:r>
            <a:r>
              <a:rPr lang="en-US" sz="3200" dirty="0"/>
              <a:t> for my Dad while he worked on an air conditioner for a customer. His name was Duncan Goodrich. He didn't talk much. But there's a certain kind of magic that happens when a son holds a flashlight for his father. I held it steady and quiet and </a:t>
            </a:r>
            <a:r>
              <a:rPr lang="en-US" sz="3200" b="1" dirty="0">
                <a:solidFill>
                  <a:srgbClr val="FF0000"/>
                </a:solidFill>
              </a:rPr>
              <a:t>Dad talked to me </a:t>
            </a:r>
            <a:r>
              <a:rPr lang="en-US" sz="3200" dirty="0"/>
              <a:t>while he worked. He said, "When a person needs help, you respond right away. Not when it's convenient for you." He said, "Always do the right thing. Always do what's right." And he said, "The </a:t>
            </a:r>
            <a:r>
              <a:rPr lang="en-US" sz="3200" dirty="0" err="1"/>
              <a:t>Goettl</a:t>
            </a:r>
            <a:r>
              <a:rPr lang="en-US" sz="3200" dirty="0"/>
              <a:t> Iron Horse is a magnificent machine. Nothing else even comes close." That was the first night I held a flashlight for my Dad but it wouldn't be </a:t>
            </a:r>
            <a:r>
              <a:rPr lang="en-US" sz="3200" dirty="0" smtClean="0"/>
              <a:t>the</a:t>
            </a:r>
            <a:endParaRPr lang="en-US" sz="3200" dirty="0"/>
          </a:p>
        </p:txBody>
      </p:sp>
    </p:spTree>
    <p:extLst>
      <p:ext uri="{BB962C8B-B14F-4D97-AF65-F5344CB8AC3E}">
        <p14:creationId xmlns:p14="http://schemas.microsoft.com/office/powerpoint/2010/main" val="52975801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75" y="3777516"/>
            <a:ext cx="9159301" cy="3076731"/>
          </a:xfrm>
          <a:prstGeom prst="rect">
            <a:avLst/>
          </a:prstGeom>
        </p:spPr>
      </p:pic>
      <p:sp>
        <p:nvSpPr>
          <p:cNvPr id="4" name="TextBox 3"/>
          <p:cNvSpPr txBox="1"/>
          <p:nvPr/>
        </p:nvSpPr>
        <p:spPr>
          <a:xfrm>
            <a:off x="5675" y="239842"/>
            <a:ext cx="9159301" cy="3785652"/>
          </a:xfrm>
          <a:prstGeom prst="rect">
            <a:avLst/>
          </a:prstGeom>
          <a:noFill/>
        </p:spPr>
        <p:txBody>
          <a:bodyPr wrap="square" rtlCol="0">
            <a:spAutoFit/>
          </a:bodyPr>
          <a:lstStyle/>
          <a:p>
            <a:r>
              <a:rPr lang="en-US" sz="3000" dirty="0"/>
              <a:t>last. At Dad's funeral, I realized that every time </a:t>
            </a:r>
            <a:r>
              <a:rPr lang="en-US" sz="3000" dirty="0" smtClean="0"/>
              <a:t>he handed </a:t>
            </a:r>
            <a:r>
              <a:rPr lang="en-US" sz="3000" dirty="0"/>
              <a:t>me that flashlight, he was </a:t>
            </a:r>
            <a:r>
              <a:rPr lang="en-US" sz="3000" b="1" dirty="0">
                <a:solidFill>
                  <a:srgbClr val="FF0000"/>
                </a:solidFill>
              </a:rPr>
              <a:t>passing </a:t>
            </a:r>
            <a:r>
              <a:rPr lang="en-US" sz="3000" b="1" dirty="0" smtClean="0">
                <a:solidFill>
                  <a:srgbClr val="FF0000"/>
                </a:solidFill>
              </a:rPr>
              <a:t>the torch</a:t>
            </a:r>
            <a:r>
              <a:rPr lang="en-US" sz="3000" b="1" dirty="0">
                <a:solidFill>
                  <a:srgbClr val="FF0000"/>
                </a:solidFill>
              </a:rPr>
              <a:t>.</a:t>
            </a:r>
            <a:r>
              <a:rPr lang="en-US" sz="3000" dirty="0">
                <a:solidFill>
                  <a:srgbClr val="FF0000"/>
                </a:solidFill>
              </a:rPr>
              <a:t> </a:t>
            </a:r>
            <a:r>
              <a:rPr lang="en-US" sz="3000" dirty="0"/>
              <a:t>And my Dad </a:t>
            </a:r>
            <a:r>
              <a:rPr lang="en-US" sz="3000" i="1" dirty="0"/>
              <a:t>believed</a:t>
            </a:r>
            <a:r>
              <a:rPr lang="en-US" sz="3000" dirty="0"/>
              <a:t> in </a:t>
            </a:r>
            <a:r>
              <a:rPr lang="en-US" sz="3000" dirty="0" err="1"/>
              <a:t>Goettl</a:t>
            </a:r>
            <a:r>
              <a:rPr lang="en-US" sz="3000" dirty="0"/>
              <a:t> air conditioners. </a:t>
            </a:r>
            <a:r>
              <a:rPr lang="en-US" sz="3000" dirty="0" smtClean="0"/>
              <a:t>So </a:t>
            </a:r>
            <a:r>
              <a:rPr lang="en-US" sz="3000" dirty="0"/>
              <a:t>I bought the company.  </a:t>
            </a:r>
            <a:r>
              <a:rPr lang="en-US" sz="3000" b="1" dirty="0" err="1">
                <a:solidFill>
                  <a:srgbClr val="FF0000"/>
                </a:solidFill>
              </a:rPr>
              <a:t>Goettl</a:t>
            </a:r>
            <a:r>
              <a:rPr lang="en-US" sz="3000" b="1" dirty="0">
                <a:solidFill>
                  <a:srgbClr val="FF0000"/>
                </a:solidFill>
              </a:rPr>
              <a:t>.  Gee Oh </a:t>
            </a:r>
            <a:r>
              <a:rPr lang="en-US" sz="3000" b="1" dirty="0" err="1">
                <a:solidFill>
                  <a:srgbClr val="FF0000"/>
                </a:solidFill>
              </a:rPr>
              <a:t>Ee</a:t>
            </a:r>
            <a:r>
              <a:rPr lang="en-US" sz="3000" b="1" dirty="0">
                <a:solidFill>
                  <a:srgbClr val="FF0000"/>
                </a:solidFill>
              </a:rPr>
              <a:t>, T-T-L. </a:t>
            </a:r>
            <a:br>
              <a:rPr lang="en-US" sz="3000" b="1" dirty="0">
                <a:solidFill>
                  <a:srgbClr val="FF0000"/>
                </a:solidFill>
              </a:rPr>
            </a:br>
            <a:r>
              <a:rPr lang="en-US" sz="3000" b="1" dirty="0">
                <a:solidFill>
                  <a:srgbClr val="FF0000"/>
                </a:solidFill>
              </a:rPr>
              <a:t>It'll keep you cool, but it's hard to spell.</a:t>
            </a:r>
            <a:r>
              <a:rPr lang="en-US" sz="3000" dirty="0"/>
              <a:t> You can count on us to </a:t>
            </a:r>
            <a:r>
              <a:rPr lang="en-US" sz="3000" b="1" dirty="0"/>
              <a:t>respond</a:t>
            </a:r>
            <a:r>
              <a:rPr lang="en-US" sz="3000" dirty="0"/>
              <a:t> right away and </a:t>
            </a:r>
            <a:r>
              <a:rPr lang="en-US" sz="3000" b="1" dirty="0"/>
              <a:t>do</a:t>
            </a:r>
            <a:r>
              <a:rPr lang="en-US" sz="3000" dirty="0"/>
              <a:t> the right thing... Always.  </a:t>
            </a:r>
            <a:r>
              <a:rPr lang="en-US" sz="3000" dirty="0" smtClean="0"/>
              <a:t>No </a:t>
            </a:r>
            <a:r>
              <a:rPr lang="en-US" sz="3000" dirty="0"/>
              <a:t>one knows air conditioning like </a:t>
            </a:r>
            <a:r>
              <a:rPr lang="en-US" sz="3000" dirty="0" err="1"/>
              <a:t>Goettl</a:t>
            </a:r>
            <a:r>
              <a:rPr lang="en-US" sz="3000" dirty="0"/>
              <a:t>.  </a:t>
            </a:r>
            <a:r>
              <a:rPr lang="en-US" sz="3000" dirty="0" smtClean="0"/>
              <a:t>G-Oh </a:t>
            </a:r>
            <a:r>
              <a:rPr lang="en-US" sz="3000" dirty="0" err="1"/>
              <a:t>Ee</a:t>
            </a:r>
            <a:r>
              <a:rPr lang="en-US" sz="3000" dirty="0"/>
              <a:t>, T-T-L.</a:t>
            </a:r>
          </a:p>
          <a:p>
            <a:endParaRPr lang="en-US" sz="3000" dirty="0"/>
          </a:p>
        </p:txBody>
      </p:sp>
    </p:spTree>
    <p:extLst>
      <p:ext uri="{BB962C8B-B14F-4D97-AF65-F5344CB8AC3E}">
        <p14:creationId xmlns:p14="http://schemas.microsoft.com/office/powerpoint/2010/main" val="15714862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626" y="422729"/>
            <a:ext cx="8884026" cy="6079671"/>
          </a:xfrm>
          <a:prstGeom prst="rect">
            <a:avLst/>
          </a:prstGeom>
        </p:spPr>
      </p:pic>
    </p:spTree>
    <p:extLst>
      <p:ext uri="{BB962C8B-B14F-4D97-AF65-F5344CB8AC3E}">
        <p14:creationId xmlns:p14="http://schemas.microsoft.com/office/powerpoint/2010/main" val="1456255306"/>
      </p:ext>
    </p:extLst>
  </p:cSld>
  <p:clrMapOvr>
    <a:masterClrMapping/>
  </p:clrMapOvr>
  <p:transition spd="slow">
    <p:strips dir="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58696" cy="6145967"/>
          </a:xfrm>
          <a:prstGeom prst="rect">
            <a:avLst/>
          </a:prstGeom>
        </p:spPr>
      </p:pic>
    </p:spTree>
    <p:extLst>
      <p:ext uri="{BB962C8B-B14F-4D97-AF65-F5344CB8AC3E}">
        <p14:creationId xmlns:p14="http://schemas.microsoft.com/office/powerpoint/2010/main" val="17567360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83530"/>
            <a:ext cx="8840761" cy="6494085"/>
          </a:xfrm>
          <a:prstGeom prst="rect">
            <a:avLst/>
          </a:prstGeom>
          <a:noFill/>
        </p:spPr>
        <p:txBody>
          <a:bodyPr wrap="square" rtlCol="0">
            <a:spAutoFit/>
          </a:bodyPr>
          <a:lstStyle/>
          <a:p>
            <a:r>
              <a:rPr lang="en-US" sz="3200" dirty="0"/>
              <a:t>My </a:t>
            </a:r>
            <a:r>
              <a:rPr lang="en-US" sz="3200" b="1" dirty="0">
                <a:solidFill>
                  <a:srgbClr val="FF0000"/>
                </a:solidFill>
              </a:rPr>
              <a:t>Dad </a:t>
            </a:r>
            <a:r>
              <a:rPr lang="en-US" sz="3200" dirty="0"/>
              <a:t>never worked for </a:t>
            </a:r>
            <a:r>
              <a:rPr lang="en-US" sz="3200" dirty="0" err="1"/>
              <a:t>Goettl</a:t>
            </a:r>
            <a:r>
              <a:rPr lang="en-US" sz="3200" dirty="0"/>
              <a:t>. He was a self-employed </a:t>
            </a:r>
            <a:r>
              <a:rPr lang="en-US" sz="3200" dirty="0" smtClean="0"/>
              <a:t>air </a:t>
            </a:r>
            <a:r>
              <a:rPr lang="en-US" sz="3200" dirty="0"/>
              <a:t>conditioning repairman named Duncan Goodrich. But he admired the </a:t>
            </a:r>
            <a:r>
              <a:rPr lang="en-US" sz="3200" dirty="0" err="1"/>
              <a:t>Goettl</a:t>
            </a:r>
            <a:r>
              <a:rPr lang="en-US" sz="3200" dirty="0"/>
              <a:t> Brothers like airplane people admired Orville and Wilbur Wright. The Wright Brothers were from Dayton, Ohio. The </a:t>
            </a:r>
            <a:r>
              <a:rPr lang="en-US" sz="3200" dirty="0" err="1"/>
              <a:t>Goettl</a:t>
            </a:r>
            <a:r>
              <a:rPr lang="en-US" sz="3200" dirty="0"/>
              <a:t> Brothers were from here. The Wright Brothers were awarded </a:t>
            </a:r>
            <a:r>
              <a:rPr lang="en-US" sz="3200" b="1" dirty="0"/>
              <a:t>7 patents</a:t>
            </a:r>
            <a:r>
              <a:rPr lang="en-US" sz="3200" dirty="0"/>
              <a:t> for their aircraft innovations. The </a:t>
            </a:r>
            <a:r>
              <a:rPr lang="en-US" sz="3200" dirty="0" err="1"/>
              <a:t>Goettl</a:t>
            </a:r>
            <a:r>
              <a:rPr lang="en-US" sz="3200" dirty="0"/>
              <a:t> Brothers were awarded one hundred and fourteen. Hundreds of millions of people owe their </a:t>
            </a:r>
            <a:r>
              <a:rPr lang="en-US" sz="3200" b="1" dirty="0">
                <a:solidFill>
                  <a:srgbClr val="FF0000"/>
                </a:solidFill>
              </a:rPr>
              <a:t>summertime comfort </a:t>
            </a:r>
            <a:r>
              <a:rPr lang="en-US" sz="3200" dirty="0"/>
              <a:t>to the </a:t>
            </a:r>
            <a:r>
              <a:rPr lang="en-US" sz="3200" dirty="0" err="1"/>
              <a:t>Goettl</a:t>
            </a:r>
            <a:r>
              <a:rPr lang="en-US" sz="3200" dirty="0"/>
              <a:t> Brothers of Phoenix. My </a:t>
            </a:r>
            <a:r>
              <a:rPr lang="en-US" sz="3200" b="1" dirty="0">
                <a:solidFill>
                  <a:srgbClr val="FF0000"/>
                </a:solidFill>
              </a:rPr>
              <a:t>Dad</a:t>
            </a:r>
            <a:r>
              <a:rPr lang="en-US" sz="3200" dirty="0"/>
              <a:t> believed in </a:t>
            </a:r>
            <a:r>
              <a:rPr lang="en-US" sz="3200" dirty="0" err="1"/>
              <a:t>Goettl</a:t>
            </a:r>
            <a:r>
              <a:rPr lang="en-US" sz="3200" dirty="0"/>
              <a:t>. He told me never to buy anything else. </a:t>
            </a:r>
            <a:r>
              <a:rPr lang="en-US" sz="3200" dirty="0" smtClean="0"/>
              <a:t/>
            </a:r>
            <a:br>
              <a:rPr lang="en-US" sz="3200" dirty="0" smtClean="0"/>
            </a:br>
            <a:r>
              <a:rPr lang="en-US" sz="3200" dirty="0" smtClean="0"/>
              <a:t>So </a:t>
            </a:r>
            <a:r>
              <a:rPr lang="en-US" sz="3200" dirty="0"/>
              <a:t>I saved up my money and I bought the company. </a:t>
            </a:r>
          </a:p>
        </p:txBody>
      </p:sp>
    </p:spTree>
    <p:extLst>
      <p:ext uri="{BB962C8B-B14F-4D97-AF65-F5344CB8AC3E}">
        <p14:creationId xmlns:p14="http://schemas.microsoft.com/office/powerpoint/2010/main" val="143617310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83530"/>
            <a:ext cx="8840761" cy="4524315"/>
          </a:xfrm>
          <a:prstGeom prst="rect">
            <a:avLst/>
          </a:prstGeom>
          <a:noFill/>
        </p:spPr>
        <p:txBody>
          <a:bodyPr wrap="square" rtlCol="0">
            <a:spAutoFit/>
          </a:bodyPr>
          <a:lstStyle/>
          <a:p>
            <a:r>
              <a:rPr lang="en-US" sz="3200" dirty="0"/>
              <a:t>As a boy, I held the </a:t>
            </a:r>
            <a:r>
              <a:rPr lang="en-US" sz="3200" b="1" dirty="0">
                <a:solidFill>
                  <a:srgbClr val="FF0000"/>
                </a:solidFill>
              </a:rPr>
              <a:t>flashlight </a:t>
            </a:r>
            <a:r>
              <a:rPr lang="en-US" sz="3200" dirty="0"/>
              <a:t>for </a:t>
            </a:r>
            <a:r>
              <a:rPr lang="en-US" sz="3200" b="1" dirty="0">
                <a:solidFill>
                  <a:srgbClr val="FF0000"/>
                </a:solidFill>
              </a:rPr>
              <a:t>Dad</a:t>
            </a:r>
            <a:r>
              <a:rPr lang="en-US" sz="3200" dirty="0"/>
              <a:t> when he fixed air conditioners at night. That flashlight was </a:t>
            </a:r>
            <a:r>
              <a:rPr lang="en-US" sz="3200" b="1" dirty="0"/>
              <a:t>important</a:t>
            </a:r>
            <a:r>
              <a:rPr lang="en-US" sz="3200" dirty="0"/>
              <a:t> to me. </a:t>
            </a:r>
            <a:r>
              <a:rPr lang="en-US" sz="3200" dirty="0" smtClean="0"/>
              <a:t>So </a:t>
            </a:r>
            <a:r>
              <a:rPr lang="en-US" sz="3200" dirty="0"/>
              <a:t>when we arrive at your home, we're going to give </a:t>
            </a:r>
            <a:r>
              <a:rPr lang="en-US" sz="3200" b="1" dirty="0"/>
              <a:t>you</a:t>
            </a:r>
            <a:r>
              <a:rPr lang="en-US" sz="3200" dirty="0"/>
              <a:t> a </a:t>
            </a:r>
            <a:r>
              <a:rPr lang="en-US" sz="3200" dirty="0" err="1" smtClean="0"/>
              <a:t>Goettl</a:t>
            </a:r>
            <a:r>
              <a:rPr lang="en-US" sz="3200" dirty="0" smtClean="0"/>
              <a:t> </a:t>
            </a:r>
            <a:r>
              <a:rPr lang="en-US" sz="3200" b="1" dirty="0">
                <a:solidFill>
                  <a:srgbClr val="FF0000"/>
                </a:solidFill>
              </a:rPr>
              <a:t>flashlight </a:t>
            </a:r>
            <a:r>
              <a:rPr lang="en-US" sz="3200" dirty="0"/>
              <a:t>because </a:t>
            </a:r>
            <a:r>
              <a:rPr lang="en-US" sz="3200" b="1" i="1" dirty="0"/>
              <a:t>you're</a:t>
            </a:r>
            <a:r>
              <a:rPr lang="en-US" sz="3200" dirty="0"/>
              <a:t> important to me, too. </a:t>
            </a:r>
            <a:r>
              <a:rPr lang="en-US" sz="3200" dirty="0" smtClean="0"/>
              <a:t>When </a:t>
            </a:r>
            <a:r>
              <a:rPr lang="en-US" sz="3200" dirty="0"/>
              <a:t>your system needs attention - no matter what brand it is - call </a:t>
            </a:r>
            <a:r>
              <a:rPr lang="en-US" sz="3200" dirty="0" err="1"/>
              <a:t>Goettl</a:t>
            </a:r>
            <a:r>
              <a:rPr lang="en-US" sz="3200" dirty="0"/>
              <a:t>. No one knows air conditioners like </a:t>
            </a:r>
            <a:r>
              <a:rPr lang="en-US" sz="3200" dirty="0" err="1"/>
              <a:t>Goettl</a:t>
            </a:r>
            <a:r>
              <a:rPr lang="en-US" sz="3200" dirty="0"/>
              <a:t>. </a:t>
            </a:r>
            <a:r>
              <a:rPr lang="en-US" sz="3200" i="1" dirty="0"/>
              <a:t>No one. </a:t>
            </a:r>
            <a:r>
              <a:rPr lang="en-US" sz="3200" b="1" dirty="0" smtClean="0">
                <a:solidFill>
                  <a:srgbClr val="FF0000"/>
                </a:solidFill>
              </a:rPr>
              <a:t>Gee </a:t>
            </a:r>
            <a:r>
              <a:rPr lang="en-US" sz="3200" b="1" dirty="0">
                <a:solidFill>
                  <a:srgbClr val="FF0000"/>
                </a:solidFill>
              </a:rPr>
              <a:t>Oh </a:t>
            </a:r>
            <a:r>
              <a:rPr lang="en-US" sz="3200" b="1" dirty="0" err="1">
                <a:solidFill>
                  <a:srgbClr val="FF0000"/>
                </a:solidFill>
              </a:rPr>
              <a:t>Ee</a:t>
            </a:r>
            <a:r>
              <a:rPr lang="en-US" sz="3200" b="1" dirty="0">
                <a:solidFill>
                  <a:srgbClr val="FF0000"/>
                </a:solidFill>
              </a:rPr>
              <a:t>, T-T-L. It'll keep you cool, </a:t>
            </a:r>
            <a:r>
              <a:rPr lang="en-US" sz="3200" b="1" dirty="0" smtClean="0">
                <a:solidFill>
                  <a:srgbClr val="FF0000"/>
                </a:solidFill>
              </a:rPr>
              <a:t/>
            </a:r>
            <a:br>
              <a:rPr lang="en-US" sz="3200" b="1" dirty="0" smtClean="0">
                <a:solidFill>
                  <a:srgbClr val="FF0000"/>
                </a:solidFill>
              </a:rPr>
            </a:br>
            <a:r>
              <a:rPr lang="en-US" sz="3200" b="1" dirty="0" smtClean="0">
                <a:solidFill>
                  <a:srgbClr val="FF0000"/>
                </a:solidFill>
              </a:rPr>
              <a:t>but </a:t>
            </a:r>
            <a:r>
              <a:rPr lang="en-US" sz="3200" b="1" dirty="0">
                <a:solidFill>
                  <a:srgbClr val="FF0000"/>
                </a:solidFill>
              </a:rPr>
              <a:t>it's hard to spell. </a:t>
            </a:r>
          </a:p>
        </p:txBody>
      </p:sp>
    </p:spTree>
    <p:extLst>
      <p:ext uri="{BB962C8B-B14F-4D97-AF65-F5344CB8AC3E}">
        <p14:creationId xmlns:p14="http://schemas.microsoft.com/office/powerpoint/2010/main" val="52092999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1000"/>
            <a:ext cx="9144000" cy="6096000"/>
          </a:xfrm>
          <a:prstGeom prst="rect">
            <a:avLst/>
          </a:prstGeom>
        </p:spPr>
      </p:pic>
    </p:spTree>
    <p:extLst>
      <p:ext uri="{BB962C8B-B14F-4D97-AF65-F5344CB8AC3E}">
        <p14:creationId xmlns:p14="http://schemas.microsoft.com/office/powerpoint/2010/main" val="84132334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4931" y="-51380"/>
            <a:ext cx="9039069" cy="6494085"/>
          </a:xfrm>
          <a:prstGeom prst="rect">
            <a:avLst/>
          </a:prstGeom>
          <a:noFill/>
        </p:spPr>
        <p:txBody>
          <a:bodyPr wrap="square" rtlCol="0">
            <a:spAutoFit/>
          </a:bodyPr>
          <a:lstStyle/>
          <a:p>
            <a:r>
              <a:rPr lang="en-US" sz="3200" dirty="0"/>
              <a:t>The best home service companies do background checks and drug tests on prospective employees, but at </a:t>
            </a:r>
            <a:r>
              <a:rPr lang="en-US" sz="3200" dirty="0" err="1"/>
              <a:t>Goettl</a:t>
            </a:r>
            <a:r>
              <a:rPr lang="en-US" sz="3200" dirty="0"/>
              <a:t> Air Conditioning </a:t>
            </a:r>
            <a:r>
              <a:rPr lang="en-US" sz="3200" dirty="0" smtClean="0"/>
              <a:t>we </a:t>
            </a:r>
            <a:r>
              <a:rPr lang="en-US" sz="3200" dirty="0"/>
              <a:t>take those evaluations even </a:t>
            </a:r>
            <a:r>
              <a:rPr lang="en-US" sz="3200" b="1" dirty="0"/>
              <a:t>further, </a:t>
            </a:r>
            <a:r>
              <a:rPr lang="en-US" sz="3200" dirty="0"/>
              <a:t>because we want you to LIKE the people who come to your home. I mean really </a:t>
            </a:r>
            <a:r>
              <a:rPr lang="en-US" sz="3200" i="1" dirty="0"/>
              <a:t>LIKE</a:t>
            </a:r>
            <a:r>
              <a:rPr lang="en-US" sz="3200" dirty="0"/>
              <a:t> them. This is going to sound crazy, I know, but I make sure my dog </a:t>
            </a:r>
            <a:r>
              <a:rPr lang="en-US" sz="3200" b="1" dirty="0">
                <a:solidFill>
                  <a:srgbClr val="FF0000"/>
                </a:solidFill>
              </a:rPr>
              <a:t>Sadie</a:t>
            </a:r>
            <a:r>
              <a:rPr lang="en-US" sz="3200" dirty="0">
                <a:solidFill>
                  <a:srgbClr val="FF0000"/>
                </a:solidFill>
              </a:rPr>
              <a:t> </a:t>
            </a:r>
            <a:r>
              <a:rPr lang="en-US" sz="3200" dirty="0"/>
              <a:t>is there when I meet a prospective new hire. </a:t>
            </a:r>
            <a:r>
              <a:rPr lang="en-US" sz="3200" b="1" dirty="0">
                <a:solidFill>
                  <a:srgbClr val="FF0000"/>
                </a:solidFill>
              </a:rPr>
              <a:t>Sadie</a:t>
            </a:r>
            <a:r>
              <a:rPr lang="en-US" sz="3200" dirty="0"/>
              <a:t> is a Wheaten Terrier. If </a:t>
            </a:r>
            <a:r>
              <a:rPr lang="en-US" sz="3200" b="1" dirty="0">
                <a:solidFill>
                  <a:srgbClr val="FF0000"/>
                </a:solidFill>
              </a:rPr>
              <a:t>Sadie</a:t>
            </a:r>
            <a:r>
              <a:rPr lang="en-US" sz="3200" dirty="0"/>
              <a:t> goes straight to a person and gives them her </a:t>
            </a:r>
            <a:r>
              <a:rPr lang="en-US" sz="3200" b="1" dirty="0">
                <a:solidFill>
                  <a:srgbClr val="FF0000"/>
                </a:solidFill>
              </a:rPr>
              <a:t>Wheaten </a:t>
            </a:r>
            <a:r>
              <a:rPr lang="en-US" sz="3200" b="1" dirty="0" err="1">
                <a:solidFill>
                  <a:srgbClr val="FF0000"/>
                </a:solidFill>
              </a:rPr>
              <a:t>Greetin</a:t>
            </a:r>
            <a:r>
              <a:rPr lang="en-US" sz="3200" b="1" dirty="0">
                <a:solidFill>
                  <a:srgbClr val="FF0000"/>
                </a:solidFill>
              </a:rPr>
              <a:t>',</a:t>
            </a:r>
            <a:r>
              <a:rPr lang="en-US" sz="3200" dirty="0"/>
              <a:t> </a:t>
            </a:r>
            <a:r>
              <a:rPr lang="en-US" sz="3200" dirty="0" smtClean="0"/>
              <a:t>I </a:t>
            </a:r>
            <a:r>
              <a:rPr lang="en-US" sz="3200" dirty="0"/>
              <a:t>know you're going to be really comfortable with that person in your home. But if Sadie goes off and hides, there's no way that person is </a:t>
            </a:r>
            <a:r>
              <a:rPr lang="en-US" sz="3200" dirty="0" err="1"/>
              <a:t>comin</a:t>
            </a:r>
            <a:r>
              <a:rPr lang="en-US" sz="3200" dirty="0"/>
              <a:t>' to </a:t>
            </a:r>
            <a:r>
              <a:rPr lang="en-US" sz="3200" dirty="0" smtClean="0"/>
              <a:t>work </a:t>
            </a:r>
            <a:r>
              <a:rPr lang="en-US" sz="3200" dirty="0"/>
              <a:t>for </a:t>
            </a:r>
            <a:r>
              <a:rPr lang="en-US" sz="3200" dirty="0" err="1" smtClean="0"/>
              <a:t>Goettl</a:t>
            </a:r>
            <a:r>
              <a:rPr lang="en-US" sz="3200" dirty="0" smtClean="0"/>
              <a:t>. </a:t>
            </a:r>
            <a:r>
              <a:rPr lang="en-US" sz="3200" b="1" dirty="0" smtClean="0"/>
              <a:t>Sadie </a:t>
            </a:r>
            <a:r>
              <a:rPr lang="en-US" sz="3200" b="1" dirty="0"/>
              <a:t>is never wrong.</a:t>
            </a:r>
            <a:r>
              <a:rPr lang="en-US" sz="3200" dirty="0"/>
              <a:t> </a:t>
            </a:r>
          </a:p>
        </p:txBody>
      </p:sp>
    </p:spTree>
    <p:extLst>
      <p:ext uri="{BB962C8B-B14F-4D97-AF65-F5344CB8AC3E}">
        <p14:creationId xmlns:p14="http://schemas.microsoft.com/office/powerpoint/2010/main" val="89568171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83530"/>
            <a:ext cx="8840761" cy="4031873"/>
          </a:xfrm>
          <a:prstGeom prst="rect">
            <a:avLst/>
          </a:prstGeom>
          <a:noFill/>
        </p:spPr>
        <p:txBody>
          <a:bodyPr wrap="square" rtlCol="0">
            <a:spAutoFit/>
          </a:bodyPr>
          <a:lstStyle/>
          <a:p>
            <a:r>
              <a:rPr lang="en-US" sz="3200" dirty="0" smtClean="0"/>
              <a:t>So </a:t>
            </a:r>
            <a:r>
              <a:rPr lang="en-US" sz="3200" dirty="0"/>
              <a:t>now you know I'm crazy. But isn't it okay to be crazy about hiring likable, happy people that will make sure the customer is delighted? </a:t>
            </a:r>
            <a:r>
              <a:rPr lang="en-US" sz="3200" dirty="0" smtClean="0"/>
              <a:t/>
            </a:r>
            <a:br>
              <a:rPr lang="en-US" sz="3200" dirty="0" smtClean="0"/>
            </a:br>
            <a:r>
              <a:rPr lang="en-US" sz="3200" dirty="0" smtClean="0"/>
              <a:t>Isn't </a:t>
            </a:r>
            <a:r>
              <a:rPr lang="en-US" sz="3200" dirty="0"/>
              <a:t>it okay to be crazy about old fashioned </a:t>
            </a:r>
            <a:r>
              <a:rPr lang="en-US" sz="3200" dirty="0" smtClean="0"/>
              <a:t/>
            </a:r>
            <a:br>
              <a:rPr lang="en-US" sz="3200" dirty="0" smtClean="0"/>
            </a:br>
            <a:r>
              <a:rPr lang="en-US" sz="3200" b="1" i="1" dirty="0" smtClean="0">
                <a:solidFill>
                  <a:srgbClr val="FF0000"/>
                </a:solidFill>
              </a:rPr>
              <a:t>Do-The-Right-Thing</a:t>
            </a:r>
            <a:r>
              <a:rPr lang="en-US" sz="3200" b="1" dirty="0" smtClean="0">
                <a:solidFill>
                  <a:srgbClr val="FF0000"/>
                </a:solidFill>
              </a:rPr>
              <a:t> </a:t>
            </a:r>
            <a:r>
              <a:rPr lang="en-US" sz="3200" b="1" dirty="0">
                <a:solidFill>
                  <a:srgbClr val="FF0000"/>
                </a:solidFill>
              </a:rPr>
              <a:t>customer service? </a:t>
            </a:r>
            <a:r>
              <a:rPr lang="en-US" sz="3200" b="1" dirty="0" smtClean="0">
                <a:solidFill>
                  <a:srgbClr val="FF0000"/>
                </a:solidFill>
              </a:rPr>
              <a:t/>
            </a:r>
            <a:br>
              <a:rPr lang="en-US" sz="3200" b="1" dirty="0" smtClean="0">
                <a:solidFill>
                  <a:srgbClr val="FF0000"/>
                </a:solidFill>
              </a:rPr>
            </a:br>
            <a:r>
              <a:rPr lang="en-US" sz="3200" dirty="0" err="1" smtClean="0"/>
              <a:t>Goettl</a:t>
            </a:r>
            <a:r>
              <a:rPr lang="en-US" sz="3200" dirty="0" smtClean="0"/>
              <a:t> is a fabulous company </a:t>
            </a:r>
            <a:r>
              <a:rPr lang="en-US" sz="3200" dirty="0"/>
              <a:t>to </a:t>
            </a:r>
            <a:r>
              <a:rPr lang="en-US" sz="3200" b="1" dirty="0"/>
              <a:t>work</a:t>
            </a:r>
            <a:r>
              <a:rPr lang="en-US" sz="3200" dirty="0"/>
              <a:t> for, </a:t>
            </a:r>
            <a:r>
              <a:rPr lang="en-US" sz="3200" dirty="0" smtClean="0"/>
              <a:t/>
            </a:r>
            <a:br>
              <a:rPr lang="en-US" sz="3200" dirty="0" smtClean="0"/>
            </a:br>
            <a:r>
              <a:rPr lang="en-US" sz="3200" dirty="0" smtClean="0"/>
              <a:t>and it’s a </a:t>
            </a:r>
            <a:r>
              <a:rPr lang="en-US" sz="3200" dirty="0"/>
              <a:t>fabulous </a:t>
            </a:r>
            <a:r>
              <a:rPr lang="en-US" sz="3200" dirty="0" smtClean="0"/>
              <a:t>company </a:t>
            </a:r>
            <a:r>
              <a:rPr lang="en-US" sz="3200" dirty="0"/>
              <a:t>to </a:t>
            </a:r>
            <a:r>
              <a:rPr lang="en-US" sz="3200" b="1" dirty="0"/>
              <a:t>call. </a:t>
            </a:r>
            <a:r>
              <a:rPr lang="en-US" sz="3200" dirty="0"/>
              <a:t>Because everyone who works here is </a:t>
            </a:r>
            <a:r>
              <a:rPr lang="en-US" sz="3200" b="1" dirty="0" smtClean="0">
                <a:solidFill>
                  <a:srgbClr val="FF0000"/>
                </a:solidFill>
              </a:rPr>
              <a:t>Sadie </a:t>
            </a:r>
            <a:r>
              <a:rPr lang="en-US" sz="3200" b="1" dirty="0">
                <a:solidFill>
                  <a:srgbClr val="FF0000"/>
                </a:solidFill>
              </a:rPr>
              <a:t>Certified. </a:t>
            </a:r>
            <a:endParaRPr lang="en-US" sz="3200" dirty="0">
              <a:solidFill>
                <a:srgbClr val="FF0000"/>
              </a:solidFill>
            </a:endParaRPr>
          </a:p>
        </p:txBody>
      </p:sp>
    </p:spTree>
    <p:extLst>
      <p:ext uri="{BB962C8B-B14F-4D97-AF65-F5344CB8AC3E}">
        <p14:creationId xmlns:p14="http://schemas.microsoft.com/office/powerpoint/2010/main" val="105474251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4203" y="59960"/>
            <a:ext cx="7135318" cy="6677926"/>
          </a:xfrm>
          <a:prstGeom prst="rect">
            <a:avLst/>
          </a:prstGeom>
        </p:spPr>
      </p:pic>
    </p:spTree>
    <p:extLst>
      <p:ext uri="{BB962C8B-B14F-4D97-AF65-F5344CB8AC3E}">
        <p14:creationId xmlns:p14="http://schemas.microsoft.com/office/powerpoint/2010/main" val="200975260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415787"/>
            <a:ext cx="9144000" cy="5849815"/>
          </a:xfrm>
          <a:prstGeom prst="rect">
            <a:avLst/>
          </a:prstGeom>
        </p:spPr>
      </p:pic>
    </p:spTree>
    <p:extLst>
      <p:ext uri="{BB962C8B-B14F-4D97-AF65-F5344CB8AC3E}">
        <p14:creationId xmlns:p14="http://schemas.microsoft.com/office/powerpoint/2010/main" val="17766793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51114"/>
            <a:ext cx="8840761" cy="5909310"/>
          </a:xfrm>
          <a:prstGeom prst="rect">
            <a:avLst/>
          </a:prstGeom>
          <a:noFill/>
        </p:spPr>
        <p:txBody>
          <a:bodyPr wrap="square" rtlCol="0">
            <a:spAutoFit/>
          </a:bodyPr>
          <a:lstStyle/>
          <a:p>
            <a:r>
              <a:rPr lang="en-US" sz="3600" dirty="0"/>
              <a:t>Are you a gracious host and entertainer? </a:t>
            </a:r>
            <a:r>
              <a:rPr lang="en-US" sz="3600" dirty="0" smtClean="0"/>
              <a:t/>
            </a:r>
            <a:br>
              <a:rPr lang="en-US" sz="3600" dirty="0" smtClean="0"/>
            </a:br>
            <a:r>
              <a:rPr lang="en-US" sz="3600" dirty="0" smtClean="0"/>
              <a:t>That </a:t>
            </a:r>
            <a:r>
              <a:rPr lang="en-US" sz="3600" dirty="0"/>
              <a:t>may seem like a crazy question to ask when the job is basically lift-and-carry. </a:t>
            </a:r>
            <a:r>
              <a:rPr lang="en-US" sz="3600" dirty="0" smtClean="0"/>
              <a:t/>
            </a:r>
            <a:br>
              <a:rPr lang="en-US" sz="3600" dirty="0" smtClean="0"/>
            </a:br>
            <a:r>
              <a:rPr lang="en-US" sz="3600" dirty="0" smtClean="0"/>
              <a:t>But </a:t>
            </a:r>
            <a:r>
              <a:rPr lang="en-US" sz="3600" dirty="0"/>
              <a:t>if you’ll read a little further, you’ll understand why I need to ask it.</a:t>
            </a:r>
          </a:p>
          <a:p>
            <a:endParaRPr lang="en-US" dirty="0" smtClean="0"/>
          </a:p>
          <a:p>
            <a:r>
              <a:rPr lang="en-US" sz="3600" dirty="0" smtClean="0"/>
              <a:t>Are </a:t>
            </a:r>
            <a:r>
              <a:rPr lang="en-US" sz="3600" dirty="0"/>
              <a:t>you a happy, upbeat person? </a:t>
            </a:r>
            <a:r>
              <a:rPr lang="en-US" sz="3600" dirty="0" smtClean="0"/>
              <a:t/>
            </a:r>
            <a:br>
              <a:rPr lang="en-US" sz="3600" dirty="0" smtClean="0"/>
            </a:br>
            <a:r>
              <a:rPr lang="en-US" sz="3600" dirty="0" smtClean="0"/>
              <a:t>Do </a:t>
            </a:r>
            <a:r>
              <a:rPr lang="en-US" sz="3600" dirty="0"/>
              <a:t>people like to be around you? </a:t>
            </a:r>
            <a:r>
              <a:rPr lang="en-US" sz="3600" dirty="0" smtClean="0"/>
              <a:t/>
            </a:r>
            <a:br>
              <a:rPr lang="en-US" sz="3600" dirty="0" smtClean="0"/>
            </a:br>
            <a:r>
              <a:rPr lang="en-US" sz="3600" dirty="0" smtClean="0"/>
              <a:t>Do </a:t>
            </a:r>
            <a:r>
              <a:rPr lang="en-US" sz="3600" dirty="0"/>
              <a:t>you have that cheerful, </a:t>
            </a:r>
            <a:r>
              <a:rPr lang="en-US" sz="3600" dirty="0" smtClean="0"/>
              <a:t/>
            </a:r>
            <a:br>
              <a:rPr lang="en-US" sz="3600" dirty="0" smtClean="0"/>
            </a:br>
            <a:r>
              <a:rPr lang="en-US" sz="3600" dirty="0" smtClean="0"/>
              <a:t>get-it-done </a:t>
            </a:r>
            <a:r>
              <a:rPr lang="en-US" sz="3600" dirty="0"/>
              <a:t>type of grit </a:t>
            </a:r>
            <a:r>
              <a:rPr lang="en-US" sz="3600" dirty="0" smtClean="0"/>
              <a:t/>
            </a:r>
            <a:br>
              <a:rPr lang="en-US" sz="3600" dirty="0" smtClean="0"/>
            </a:br>
            <a:r>
              <a:rPr lang="en-US" sz="3600" dirty="0" smtClean="0"/>
              <a:t>and </a:t>
            </a:r>
            <a:r>
              <a:rPr lang="en-US" sz="3600" dirty="0"/>
              <a:t>determination</a:t>
            </a:r>
            <a:r>
              <a:rPr lang="en-US" sz="3600" dirty="0" smtClean="0"/>
              <a:t>?</a:t>
            </a:r>
            <a:endParaRPr lang="en-US" sz="3600" dirty="0"/>
          </a:p>
        </p:txBody>
      </p:sp>
    </p:spTree>
    <p:extLst>
      <p:ext uri="{BB962C8B-B14F-4D97-AF65-F5344CB8AC3E}">
        <p14:creationId xmlns:p14="http://schemas.microsoft.com/office/powerpoint/2010/main" val="159402884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66104"/>
            <a:ext cx="8840761" cy="6432530"/>
          </a:xfrm>
          <a:prstGeom prst="rect">
            <a:avLst/>
          </a:prstGeom>
          <a:noFill/>
        </p:spPr>
        <p:txBody>
          <a:bodyPr wrap="square" rtlCol="0">
            <a:spAutoFit/>
          </a:bodyPr>
          <a:lstStyle/>
          <a:p>
            <a:r>
              <a:rPr lang="en-US" sz="3600" dirty="0"/>
              <a:t>Would you like to work for a company that believes in you and has big plans for your future?</a:t>
            </a:r>
          </a:p>
          <a:p>
            <a:endParaRPr lang="en-US" sz="1600" dirty="0" smtClean="0"/>
          </a:p>
          <a:p>
            <a:r>
              <a:rPr lang="en-US" sz="3600" dirty="0" smtClean="0"/>
              <a:t>I </a:t>
            </a:r>
            <a:r>
              <a:rPr lang="en-US" sz="3600" dirty="0"/>
              <a:t>dropped out of college when I discovered what I wanted to do. What I’m about to say may sound crazy, but I was waiting in the drive-thru line at McDonald’s when everything around me began to glow. It was that famous moment you always hear about. You know, when the angels start to sing and you suddenly know the answer to every question</a:t>
            </a:r>
            <a:r>
              <a:rPr lang="en-US" sz="3600" dirty="0" smtClean="0"/>
              <a:t>.</a:t>
            </a:r>
            <a:endParaRPr lang="en-US" sz="3600" dirty="0"/>
          </a:p>
        </p:txBody>
      </p:sp>
    </p:spTree>
    <p:extLst>
      <p:ext uri="{BB962C8B-B14F-4D97-AF65-F5344CB8AC3E}">
        <p14:creationId xmlns:p14="http://schemas.microsoft.com/office/powerpoint/2010/main" val="15739858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258930"/>
            <a:ext cx="8840761" cy="6186309"/>
          </a:xfrm>
          <a:prstGeom prst="rect">
            <a:avLst/>
          </a:prstGeom>
          <a:noFill/>
        </p:spPr>
        <p:txBody>
          <a:bodyPr wrap="square" rtlCol="0">
            <a:spAutoFit/>
          </a:bodyPr>
          <a:lstStyle/>
          <a:p>
            <a:pPr algn="ctr"/>
            <a:r>
              <a:rPr lang="en-US" sz="6600" dirty="0" smtClean="0">
                <a:solidFill>
                  <a:schemeClr val="bg1">
                    <a:lumMod val="65000"/>
                  </a:schemeClr>
                </a:solidFill>
                <a:latin typeface="Arial Rounded MT Bold"/>
                <a:cs typeface="Arial Rounded MT Bold"/>
              </a:rPr>
              <a:t>We’re going </a:t>
            </a:r>
            <a:br>
              <a:rPr lang="en-US" sz="6600" dirty="0" smtClean="0">
                <a:solidFill>
                  <a:schemeClr val="bg1">
                    <a:lumMod val="65000"/>
                  </a:schemeClr>
                </a:solidFill>
                <a:latin typeface="Arial Rounded MT Bold"/>
                <a:cs typeface="Arial Rounded MT Bold"/>
              </a:rPr>
            </a:br>
            <a:r>
              <a:rPr lang="en-US" sz="6600" dirty="0" smtClean="0">
                <a:solidFill>
                  <a:schemeClr val="bg1">
                    <a:lumMod val="65000"/>
                  </a:schemeClr>
                </a:solidFill>
                <a:latin typeface="Arial Rounded MT Bold"/>
                <a:cs typeface="Arial Rounded MT Bold"/>
              </a:rPr>
              <a:t>to Create </a:t>
            </a:r>
            <a:r>
              <a:rPr lang="en-US" sz="6600" dirty="0">
                <a:solidFill>
                  <a:schemeClr val="bg1">
                    <a:lumMod val="65000"/>
                  </a:schemeClr>
                </a:solidFill>
                <a:latin typeface="Arial Rounded MT Bold"/>
                <a:cs typeface="Arial Rounded MT Bold"/>
              </a:rPr>
              <a:t>an </a:t>
            </a:r>
            <a:br>
              <a:rPr lang="en-US" sz="6600" dirty="0">
                <a:solidFill>
                  <a:schemeClr val="bg1">
                    <a:lumMod val="65000"/>
                  </a:schemeClr>
                </a:solidFill>
                <a:latin typeface="Arial Rounded MT Bold"/>
                <a:cs typeface="Arial Rounded MT Bold"/>
              </a:rPr>
            </a:br>
            <a:r>
              <a:rPr lang="en-US" sz="6600" dirty="0">
                <a:solidFill>
                  <a:schemeClr val="bg1">
                    <a:lumMod val="65000"/>
                  </a:schemeClr>
                </a:solidFill>
                <a:latin typeface="Arial Rounded MT Bold"/>
                <a:cs typeface="Arial Rounded MT Bold"/>
              </a:rPr>
              <a:t>Ad Campaign </a:t>
            </a:r>
            <a:br>
              <a:rPr lang="en-US" sz="6600" dirty="0">
                <a:solidFill>
                  <a:schemeClr val="bg1">
                    <a:lumMod val="65000"/>
                  </a:schemeClr>
                </a:solidFill>
                <a:latin typeface="Arial Rounded MT Bold"/>
                <a:cs typeface="Arial Rounded MT Bold"/>
              </a:rPr>
            </a:br>
            <a:r>
              <a:rPr lang="en-US" sz="6600" dirty="0">
                <a:solidFill>
                  <a:schemeClr val="bg1">
                    <a:lumMod val="65000"/>
                  </a:schemeClr>
                </a:solidFill>
                <a:latin typeface="Arial Rounded MT Bold"/>
                <a:cs typeface="Arial Rounded MT Bold"/>
              </a:rPr>
              <a:t>That Will </a:t>
            </a:r>
            <a:r>
              <a:rPr lang="en-US" sz="6600" dirty="0">
                <a:latin typeface="Arial Rounded MT Bold"/>
                <a:cs typeface="Arial Rounded MT Bold"/>
              </a:rPr>
              <a:t>Eclipse </a:t>
            </a:r>
            <a:r>
              <a:rPr lang="en-US" sz="6600" dirty="0">
                <a:solidFill>
                  <a:schemeClr val="bg1">
                    <a:lumMod val="65000"/>
                  </a:schemeClr>
                </a:solidFill>
                <a:latin typeface="Arial Rounded MT Bold"/>
                <a:cs typeface="Arial Rounded MT Bold"/>
              </a:rPr>
              <a:t>Anything You’ve </a:t>
            </a:r>
          </a:p>
          <a:p>
            <a:pPr algn="ctr"/>
            <a:r>
              <a:rPr lang="en-US" sz="6600" dirty="0">
                <a:solidFill>
                  <a:schemeClr val="bg1">
                    <a:lumMod val="65000"/>
                  </a:schemeClr>
                </a:solidFill>
                <a:latin typeface="Arial Rounded MT Bold"/>
                <a:cs typeface="Arial Rounded MT Bold"/>
              </a:rPr>
              <a:t>Ever Done </a:t>
            </a:r>
          </a:p>
        </p:txBody>
      </p:sp>
    </p:spTree>
    <p:extLst>
      <p:ext uri="{BB962C8B-B14F-4D97-AF65-F5344CB8AC3E}">
        <p14:creationId xmlns:p14="http://schemas.microsoft.com/office/powerpoint/2010/main" val="294606049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51114"/>
            <a:ext cx="8840761" cy="6678751"/>
          </a:xfrm>
          <a:prstGeom prst="rect">
            <a:avLst/>
          </a:prstGeom>
          <a:noFill/>
        </p:spPr>
        <p:txBody>
          <a:bodyPr wrap="square" rtlCol="0">
            <a:spAutoFit/>
          </a:bodyPr>
          <a:lstStyle/>
          <a:p>
            <a:r>
              <a:rPr lang="en-US" sz="3600" dirty="0"/>
              <a:t>It began when I saw an old pickup truck with the words Junk Hauling and a telephone number spray-painted on the sides of the bed and I said, “I could do that.”</a:t>
            </a:r>
          </a:p>
          <a:p>
            <a:endParaRPr lang="en-US" sz="1600" dirty="0" smtClean="0"/>
          </a:p>
          <a:p>
            <a:r>
              <a:rPr lang="en-US" sz="3600" dirty="0" smtClean="0"/>
              <a:t>My </a:t>
            </a:r>
            <a:r>
              <a:rPr lang="en-US" sz="3600" dirty="0"/>
              <a:t>life changed forever in that moment.</a:t>
            </a:r>
          </a:p>
          <a:p>
            <a:r>
              <a:rPr lang="en-US" sz="3600" dirty="0"/>
              <a:t>That’s the sort of moment I want you to have.</a:t>
            </a:r>
          </a:p>
          <a:p>
            <a:endParaRPr lang="en-US" sz="1600" dirty="0" smtClean="0"/>
          </a:p>
          <a:p>
            <a:r>
              <a:rPr lang="en-US" sz="3600" dirty="0" smtClean="0"/>
              <a:t>1-800-GOT </a:t>
            </a:r>
            <a:r>
              <a:rPr lang="en-US" sz="3600" dirty="0"/>
              <a:t>JUNK? is the world’s largest full-service junk removal company. We’re in every important city and town in the US, Canada and Australia. Dozens of millionaires have made their fortunes in our company. </a:t>
            </a:r>
          </a:p>
        </p:txBody>
      </p:sp>
    </p:spTree>
    <p:extLst>
      <p:ext uri="{BB962C8B-B14F-4D97-AF65-F5344CB8AC3E}">
        <p14:creationId xmlns:p14="http://schemas.microsoft.com/office/powerpoint/2010/main" val="69130234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51114"/>
            <a:ext cx="8840761" cy="5816977"/>
          </a:xfrm>
          <a:prstGeom prst="rect">
            <a:avLst/>
          </a:prstGeom>
          <a:noFill/>
        </p:spPr>
        <p:txBody>
          <a:bodyPr wrap="square" rtlCol="0">
            <a:spAutoFit/>
          </a:bodyPr>
          <a:lstStyle/>
          <a:p>
            <a:r>
              <a:rPr lang="en-US" sz="3600" dirty="0"/>
              <a:t>I want that to happen to you, too.</a:t>
            </a:r>
          </a:p>
          <a:p>
            <a:endParaRPr lang="en-US" sz="1600" dirty="0"/>
          </a:p>
          <a:p>
            <a:r>
              <a:rPr lang="en-US" sz="3600" dirty="0" smtClean="0"/>
              <a:t>Don’t </a:t>
            </a:r>
            <a:r>
              <a:rPr lang="en-US" sz="3600" dirty="0"/>
              <a:t>worry. I’m not trying to sell you anything. You don’t have to pay for any classes or buy any motivational tapes or anything goofy like that. </a:t>
            </a:r>
            <a:endParaRPr lang="en-US" sz="3600" dirty="0" smtClean="0"/>
          </a:p>
          <a:p>
            <a:endParaRPr lang="en-US" sz="1600" dirty="0" smtClean="0"/>
          </a:p>
          <a:p>
            <a:r>
              <a:rPr lang="en-US" sz="3600" dirty="0" smtClean="0"/>
              <a:t>I </a:t>
            </a:r>
            <a:r>
              <a:rPr lang="en-US" sz="3600" dirty="0"/>
              <a:t>just want to give you a job. </a:t>
            </a:r>
            <a:r>
              <a:rPr lang="en-US" sz="3600" dirty="0" smtClean="0"/>
              <a:t/>
            </a:r>
            <a:br>
              <a:rPr lang="en-US" sz="3600" dirty="0" smtClean="0"/>
            </a:br>
            <a:r>
              <a:rPr lang="en-US" sz="3600" dirty="0" smtClean="0"/>
              <a:t>I </a:t>
            </a:r>
            <a:r>
              <a:rPr lang="en-US" sz="3600" dirty="0"/>
              <a:t>just want to be part of your future.</a:t>
            </a:r>
          </a:p>
          <a:p>
            <a:endParaRPr lang="en-US" sz="1600" dirty="0" smtClean="0"/>
          </a:p>
          <a:p>
            <a:r>
              <a:rPr lang="en-US" sz="3600" dirty="0" smtClean="0"/>
              <a:t>You’re </a:t>
            </a:r>
            <a:r>
              <a:rPr lang="en-US" sz="3600" dirty="0"/>
              <a:t>still reading? Excellent!</a:t>
            </a:r>
          </a:p>
          <a:p>
            <a:r>
              <a:rPr lang="en-US" sz="3600" dirty="0"/>
              <a:t>I’m feeling better and better about you</a:t>
            </a:r>
            <a:r>
              <a:rPr lang="en-US" sz="3600" dirty="0" smtClean="0"/>
              <a:t>.</a:t>
            </a:r>
            <a:endParaRPr lang="en-US" sz="3600" dirty="0"/>
          </a:p>
        </p:txBody>
      </p:sp>
    </p:spTree>
    <p:extLst>
      <p:ext uri="{BB962C8B-B14F-4D97-AF65-F5344CB8AC3E}">
        <p14:creationId xmlns:p14="http://schemas.microsoft.com/office/powerpoint/2010/main" val="32987544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51114"/>
            <a:ext cx="8840761" cy="5632311"/>
          </a:xfrm>
          <a:prstGeom prst="rect">
            <a:avLst/>
          </a:prstGeom>
          <a:noFill/>
        </p:spPr>
        <p:txBody>
          <a:bodyPr wrap="square" rtlCol="0">
            <a:spAutoFit/>
          </a:bodyPr>
          <a:lstStyle/>
          <a:p>
            <a:r>
              <a:rPr lang="en-US" sz="3600" dirty="0"/>
              <a:t>A few months after my McDonald’s moment, </a:t>
            </a:r>
            <a:endParaRPr lang="en-US" sz="3600" dirty="0" smtClean="0"/>
          </a:p>
          <a:p>
            <a:r>
              <a:rPr lang="en-US" sz="3600" dirty="0" smtClean="0"/>
              <a:t>I </a:t>
            </a:r>
            <a:r>
              <a:rPr lang="en-US" sz="3600" dirty="0"/>
              <a:t>had 5 trucks and 11 employees! We were making plenty of money but I wasn’t happy. Not even a little bit. The company I saw in my mind that day wasn’t the company I was running. Each morning I woke up a little more bummed out than I was the day before. Finally, I went all alone to a little cabin at the lake to see if I could figure out what was wrong</a:t>
            </a:r>
            <a:r>
              <a:rPr lang="en-US" sz="3600" dirty="0" smtClean="0"/>
              <a:t>.</a:t>
            </a:r>
            <a:endParaRPr lang="en-US" sz="3600" dirty="0"/>
          </a:p>
        </p:txBody>
      </p:sp>
    </p:spTree>
    <p:extLst>
      <p:ext uri="{BB962C8B-B14F-4D97-AF65-F5344CB8AC3E}">
        <p14:creationId xmlns:p14="http://schemas.microsoft.com/office/powerpoint/2010/main" val="38561685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51114"/>
            <a:ext cx="8840761" cy="5632311"/>
          </a:xfrm>
          <a:prstGeom prst="rect">
            <a:avLst/>
          </a:prstGeom>
          <a:noFill/>
        </p:spPr>
        <p:txBody>
          <a:bodyPr wrap="square" rtlCol="0">
            <a:spAutoFit/>
          </a:bodyPr>
          <a:lstStyle/>
          <a:p>
            <a:r>
              <a:rPr lang="en-US" sz="3600" dirty="0"/>
              <a:t>I experienced my second big moment at that lake when I wrote down on a sheet of paper exactly what I had seen in my mind: </a:t>
            </a:r>
            <a:r>
              <a:rPr lang="en-US" sz="3600" dirty="0" smtClean="0"/>
              <a:t/>
            </a:r>
            <a:br>
              <a:rPr lang="en-US" sz="3600" dirty="0" smtClean="0"/>
            </a:br>
            <a:r>
              <a:rPr lang="en-US" sz="3600" dirty="0" smtClean="0"/>
              <a:t>Clean</a:t>
            </a:r>
            <a:r>
              <a:rPr lang="en-US" sz="3600" dirty="0"/>
              <a:t>, shiny trucks. Proud drivers with bright eyes wearing snappy uniforms, shirttails tucked in, super-professional. And when they knocked on people’s doors, they were smiling! </a:t>
            </a:r>
            <a:endParaRPr lang="en-US" sz="3600" dirty="0" smtClean="0"/>
          </a:p>
          <a:p>
            <a:endParaRPr lang="en-US" sz="3600" dirty="0"/>
          </a:p>
          <a:p>
            <a:r>
              <a:rPr lang="en-US" sz="3600" dirty="0" smtClean="0"/>
              <a:t>And </a:t>
            </a:r>
            <a:r>
              <a:rPr lang="en-US" sz="3600" dirty="0"/>
              <a:t>the people who opened those doors were smiling, too</a:t>
            </a:r>
            <a:r>
              <a:rPr lang="en-US" sz="3600" dirty="0" smtClean="0"/>
              <a:t>!</a:t>
            </a:r>
            <a:endParaRPr lang="en-US" sz="3600" dirty="0"/>
          </a:p>
        </p:txBody>
      </p:sp>
    </p:spTree>
    <p:extLst>
      <p:ext uri="{BB962C8B-B14F-4D97-AF65-F5344CB8AC3E}">
        <p14:creationId xmlns:p14="http://schemas.microsoft.com/office/powerpoint/2010/main" val="102503915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51114"/>
            <a:ext cx="8840761" cy="6432530"/>
          </a:xfrm>
          <a:prstGeom prst="rect">
            <a:avLst/>
          </a:prstGeom>
          <a:noFill/>
        </p:spPr>
        <p:txBody>
          <a:bodyPr wrap="square" rtlCol="0">
            <a:spAutoFit/>
          </a:bodyPr>
          <a:lstStyle/>
          <a:p>
            <a:r>
              <a:rPr lang="en-US" sz="3600" dirty="0"/>
              <a:t>After my wilderness experience at the lake, </a:t>
            </a:r>
            <a:endParaRPr lang="en-US" sz="3600" dirty="0" smtClean="0"/>
          </a:p>
          <a:p>
            <a:r>
              <a:rPr lang="en-US" sz="3600" dirty="0" smtClean="0"/>
              <a:t>I </a:t>
            </a:r>
            <a:r>
              <a:rPr lang="en-US" sz="3600" dirty="0"/>
              <a:t>went back to my business and fired all 11 of the people who worked for me. It was the hardest thing I’ve ever done because I really liked every one of them. But they weren’t the people I had seen in my mind. The people I saw in my mind were people like you.</a:t>
            </a:r>
          </a:p>
          <a:p>
            <a:endParaRPr lang="en-US" sz="1600" dirty="0" smtClean="0"/>
          </a:p>
          <a:p>
            <a:r>
              <a:rPr lang="en-US" sz="3600" dirty="0" smtClean="0"/>
              <a:t>Are </a:t>
            </a:r>
            <a:r>
              <a:rPr lang="en-US" sz="3600" dirty="0"/>
              <a:t>you beginning to understand my opening question, “Are you a gracious host and entertainer?” A gracious host is a person who makes everyone feel comfortable. </a:t>
            </a:r>
          </a:p>
        </p:txBody>
      </p:sp>
    </p:spTree>
    <p:extLst>
      <p:ext uri="{BB962C8B-B14F-4D97-AF65-F5344CB8AC3E}">
        <p14:creationId xmlns:p14="http://schemas.microsoft.com/office/powerpoint/2010/main" val="170280422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51114"/>
            <a:ext cx="8840761" cy="6740307"/>
          </a:xfrm>
          <a:prstGeom prst="rect">
            <a:avLst/>
          </a:prstGeom>
          <a:noFill/>
        </p:spPr>
        <p:txBody>
          <a:bodyPr wrap="square" rtlCol="0">
            <a:spAutoFit/>
          </a:bodyPr>
          <a:lstStyle/>
          <a:p>
            <a:r>
              <a:rPr lang="en-US" sz="3600" dirty="0"/>
              <a:t>An entertainer is someone who works hard to make sure everyone is having a good time. These are the people who make other people smile.</a:t>
            </a:r>
          </a:p>
          <a:p>
            <a:endParaRPr lang="en-US" sz="1600" dirty="0" smtClean="0"/>
          </a:p>
          <a:p>
            <a:r>
              <a:rPr lang="en-US" sz="3600" dirty="0" smtClean="0"/>
              <a:t>If </a:t>
            </a:r>
            <a:r>
              <a:rPr lang="en-US" sz="3600" dirty="0"/>
              <a:t>you’re one of those people – and I think you are – here’s what you need to do next:</a:t>
            </a:r>
          </a:p>
          <a:p>
            <a:r>
              <a:rPr lang="en-US" sz="2000" dirty="0">
                <a:solidFill>
                  <a:srgbClr val="FF0000"/>
                </a:solidFill>
              </a:rPr>
              <a:t>[PROVIDE </a:t>
            </a:r>
            <a:r>
              <a:rPr lang="en-US" sz="2000" dirty="0" smtClean="0">
                <a:solidFill>
                  <a:srgbClr val="FF0000"/>
                </a:solidFill>
              </a:rPr>
              <a:t>CONTACT INSTRUCTIONS THAT WILL ALLOW APPLICANTS TO REACH US.]</a:t>
            </a:r>
            <a:endParaRPr lang="en-US" sz="2000" dirty="0">
              <a:solidFill>
                <a:srgbClr val="FF0000"/>
              </a:solidFill>
            </a:endParaRPr>
          </a:p>
          <a:p>
            <a:r>
              <a:rPr lang="en-US" sz="3600" dirty="0"/>
              <a:t>I want everything around you to begin to glow.</a:t>
            </a:r>
          </a:p>
          <a:p>
            <a:r>
              <a:rPr lang="en-US" sz="3600" dirty="0"/>
              <a:t>I want you to hear angels sing.</a:t>
            </a:r>
          </a:p>
          <a:p>
            <a:endParaRPr lang="en-US" sz="1600" dirty="0" smtClean="0"/>
          </a:p>
          <a:p>
            <a:r>
              <a:rPr lang="en-US" sz="3600" dirty="0" smtClean="0"/>
              <a:t>Brian </a:t>
            </a:r>
            <a:r>
              <a:rPr lang="en-US" sz="3600" dirty="0"/>
              <a:t>Scudamore,</a:t>
            </a:r>
            <a:br>
              <a:rPr lang="en-US" sz="3600" dirty="0"/>
            </a:br>
            <a:r>
              <a:rPr lang="en-US" sz="3600" dirty="0"/>
              <a:t>CEO, 1-800-GOT-JUNK?</a:t>
            </a:r>
          </a:p>
          <a:p>
            <a:r>
              <a:rPr lang="en-US" sz="2000" dirty="0" smtClean="0"/>
              <a:t>       </a:t>
            </a:r>
            <a:r>
              <a:rPr lang="en-US" sz="2000" dirty="0" smtClean="0">
                <a:solidFill>
                  <a:schemeClr val="bg1">
                    <a:lumMod val="50000"/>
                  </a:schemeClr>
                </a:solidFill>
              </a:rPr>
              <a:t>© </a:t>
            </a:r>
            <a:r>
              <a:rPr lang="en-US" sz="2000" dirty="0">
                <a:solidFill>
                  <a:schemeClr val="bg1">
                    <a:lumMod val="50000"/>
                  </a:schemeClr>
                </a:solidFill>
              </a:rPr>
              <a:t>2017 Roy H. Williams Marketing</a:t>
            </a:r>
          </a:p>
        </p:txBody>
      </p:sp>
    </p:spTree>
    <p:extLst>
      <p:ext uri="{BB962C8B-B14F-4D97-AF65-F5344CB8AC3E}">
        <p14:creationId xmlns:p14="http://schemas.microsoft.com/office/powerpoint/2010/main" val="145159343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3" y="455844"/>
            <a:ext cx="8840761" cy="6001643"/>
          </a:xfrm>
          <a:prstGeom prst="rect">
            <a:avLst/>
          </a:prstGeom>
          <a:noFill/>
        </p:spPr>
        <p:txBody>
          <a:bodyPr wrap="square" rtlCol="0">
            <a:spAutoFit/>
          </a:bodyPr>
          <a:lstStyle/>
          <a:p>
            <a:pPr algn="ctr"/>
            <a:r>
              <a:rPr lang="en-US" sz="4800" dirty="0">
                <a:latin typeface="Arial Rounded MT Bold"/>
                <a:cs typeface="Arial Rounded MT Bold"/>
              </a:rPr>
              <a:t>REMEMBER:</a:t>
            </a:r>
          </a:p>
          <a:p>
            <a:pPr algn="ctr"/>
            <a:r>
              <a:rPr lang="en-US" sz="4800" dirty="0">
                <a:latin typeface="Arial Rounded MT Bold"/>
                <a:cs typeface="Arial Rounded MT Bold"/>
              </a:rPr>
              <a:t>The goal of an</a:t>
            </a:r>
          </a:p>
          <a:p>
            <a:pPr algn="ctr"/>
            <a:r>
              <a:rPr lang="en-US" sz="4800" dirty="0">
                <a:solidFill>
                  <a:srgbClr val="FF0000"/>
                </a:solidFill>
                <a:latin typeface="Arial Rounded MT Bold"/>
                <a:cs typeface="Arial Rounded MT Bold"/>
              </a:rPr>
              <a:t>Origin Story</a:t>
            </a:r>
          </a:p>
          <a:p>
            <a:pPr algn="ctr"/>
            <a:r>
              <a:rPr lang="en-US" sz="4800" dirty="0">
                <a:solidFill>
                  <a:srgbClr val="000000"/>
                </a:solidFill>
                <a:latin typeface="Arial Rounded MT Bold"/>
                <a:cs typeface="Arial Rounded MT Bold"/>
              </a:rPr>
              <a:t>is to communicate</a:t>
            </a:r>
          </a:p>
          <a:p>
            <a:pPr algn="ctr"/>
            <a:r>
              <a:rPr lang="en-US" sz="4800" dirty="0">
                <a:solidFill>
                  <a:srgbClr val="000000"/>
                </a:solidFill>
                <a:latin typeface="Arial Rounded MT Bold"/>
                <a:cs typeface="Arial Rounded MT Bold"/>
              </a:rPr>
              <a:t>your motivations</a:t>
            </a:r>
          </a:p>
          <a:p>
            <a:pPr algn="ctr"/>
            <a:r>
              <a:rPr lang="en-US" sz="4800" dirty="0">
                <a:solidFill>
                  <a:srgbClr val="000000"/>
                </a:solidFill>
                <a:latin typeface="Arial Rounded MT Bold"/>
                <a:cs typeface="Arial Rounded MT Bold"/>
              </a:rPr>
              <a:t>and values.</a:t>
            </a:r>
          </a:p>
          <a:p>
            <a:pPr algn="ctr"/>
            <a:r>
              <a:rPr lang="en-US" sz="4800" dirty="0">
                <a:solidFill>
                  <a:srgbClr val="000000"/>
                </a:solidFill>
                <a:latin typeface="Arial Rounded MT Bold"/>
                <a:cs typeface="Arial Rounded MT Bold"/>
              </a:rPr>
              <a:t>It is </a:t>
            </a:r>
            <a:r>
              <a:rPr lang="en-US" sz="4800" dirty="0">
                <a:solidFill>
                  <a:srgbClr val="FF0000"/>
                </a:solidFill>
                <a:latin typeface="Arial Rounded MT Bold"/>
                <a:cs typeface="Arial Rounded MT Bold"/>
              </a:rPr>
              <a:t>BONDING, </a:t>
            </a:r>
            <a:br>
              <a:rPr lang="en-US" sz="4800" dirty="0">
                <a:solidFill>
                  <a:srgbClr val="FF0000"/>
                </a:solidFill>
                <a:latin typeface="Arial Rounded MT Bold"/>
                <a:cs typeface="Arial Rounded MT Bold"/>
              </a:rPr>
            </a:br>
            <a:r>
              <a:rPr lang="en-US" sz="4800" dirty="0">
                <a:solidFill>
                  <a:srgbClr val="000000"/>
                </a:solidFill>
                <a:latin typeface="Arial Rounded MT Bold"/>
                <a:cs typeface="Arial Rounded MT Bold"/>
              </a:rPr>
              <a:t>not advertising</a:t>
            </a:r>
          </a:p>
        </p:txBody>
      </p:sp>
    </p:spTree>
    <p:extLst>
      <p:ext uri="{BB962C8B-B14F-4D97-AF65-F5344CB8AC3E}">
        <p14:creationId xmlns:p14="http://schemas.microsoft.com/office/powerpoint/2010/main" val="53224435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0" y="2426344"/>
            <a:ext cx="8840761" cy="1754326"/>
          </a:xfrm>
          <a:prstGeom prst="rect">
            <a:avLst/>
          </a:prstGeom>
          <a:noFill/>
        </p:spPr>
        <p:txBody>
          <a:bodyPr wrap="square" rtlCol="0">
            <a:spAutoFit/>
          </a:bodyPr>
          <a:lstStyle/>
          <a:p>
            <a:pPr algn="ctr"/>
            <a:r>
              <a:rPr lang="en-US" sz="5400" dirty="0" smtClean="0">
                <a:solidFill>
                  <a:srgbClr val="FF0000"/>
                </a:solidFill>
                <a:latin typeface="Arial Rounded MT Bold"/>
                <a:cs typeface="Arial Rounded MT Bold"/>
              </a:rPr>
              <a:t>5. </a:t>
            </a:r>
            <a:r>
              <a:rPr lang="en-US" sz="5400" dirty="0" smtClean="0">
                <a:latin typeface="Arial Rounded MT Bold"/>
                <a:cs typeface="Arial Rounded MT Bold"/>
              </a:rPr>
              <a:t>Present your</a:t>
            </a:r>
            <a:r>
              <a:rPr lang="en-US" sz="5400" dirty="0">
                <a:latin typeface="Arial Rounded MT Bold"/>
                <a:cs typeface="Arial Rounded MT Bold"/>
              </a:rPr>
              <a:t/>
            </a:r>
            <a:br>
              <a:rPr lang="en-US" sz="5400" dirty="0">
                <a:latin typeface="Arial Rounded MT Bold"/>
                <a:cs typeface="Arial Rounded MT Bold"/>
              </a:rPr>
            </a:br>
            <a:r>
              <a:rPr lang="en-US" sz="5400" dirty="0">
                <a:latin typeface="Arial Rounded MT Bold"/>
                <a:cs typeface="Arial Rounded MT Bold"/>
              </a:rPr>
              <a:t> Origin </a:t>
            </a:r>
            <a:r>
              <a:rPr lang="en-US" sz="5400" dirty="0" smtClean="0">
                <a:latin typeface="Arial Rounded MT Bold"/>
                <a:cs typeface="Arial Rounded MT Bold"/>
              </a:rPr>
              <a:t>Story. </a:t>
            </a:r>
            <a:endParaRPr lang="en-US" sz="6600" dirty="0">
              <a:latin typeface="Arial Rounded MT Bold"/>
              <a:cs typeface="Arial Rounded MT Bold"/>
            </a:endParaRPr>
          </a:p>
        </p:txBody>
      </p:sp>
    </p:spTree>
    <p:extLst>
      <p:ext uri="{BB962C8B-B14F-4D97-AF65-F5344CB8AC3E}">
        <p14:creationId xmlns:p14="http://schemas.microsoft.com/office/powerpoint/2010/main" val="273140230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3810000"/>
          </a:xfrm>
          <a:prstGeom prst="rect">
            <a:avLst/>
          </a:prstGeom>
        </p:spPr>
      </p:pic>
      <p:sp>
        <p:nvSpPr>
          <p:cNvPr id="7" name="TextBox 6"/>
          <p:cNvSpPr txBox="1"/>
          <p:nvPr/>
        </p:nvSpPr>
        <p:spPr>
          <a:xfrm>
            <a:off x="269823" y="4092315"/>
            <a:ext cx="8484433" cy="1569660"/>
          </a:xfrm>
          <a:prstGeom prst="rect">
            <a:avLst/>
          </a:prstGeom>
          <a:noFill/>
        </p:spPr>
        <p:txBody>
          <a:bodyPr wrap="square" rtlCol="0">
            <a:spAutoFit/>
          </a:bodyPr>
          <a:lstStyle/>
          <a:p>
            <a:pPr algn="ctr"/>
            <a:r>
              <a:rPr lang="en-US" sz="4800" dirty="0" smtClean="0">
                <a:solidFill>
                  <a:srgbClr val="000000"/>
                </a:solidFill>
                <a:latin typeface="Arial Rounded MT Bold"/>
                <a:cs typeface="Arial Rounded MT Bold"/>
              </a:rPr>
              <a:t>Wizard Academy Reunion</a:t>
            </a:r>
          </a:p>
          <a:p>
            <a:pPr algn="ctr"/>
            <a:r>
              <a:rPr lang="en-US" sz="4800" dirty="0" smtClean="0">
                <a:solidFill>
                  <a:srgbClr val="000000"/>
                </a:solidFill>
                <a:latin typeface="Arial Rounded MT Bold"/>
                <a:cs typeface="Arial Rounded MT Bold"/>
              </a:rPr>
              <a:t>October 7, 2017</a:t>
            </a:r>
            <a:endParaRPr lang="en-US" sz="4800" dirty="0"/>
          </a:p>
        </p:txBody>
      </p:sp>
    </p:spTree>
    <p:extLst>
      <p:ext uri="{BB962C8B-B14F-4D97-AF65-F5344CB8AC3E}">
        <p14:creationId xmlns:p14="http://schemas.microsoft.com/office/powerpoint/2010/main" val="425850876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3810000"/>
          </a:xfrm>
          <a:prstGeom prst="rect">
            <a:avLst/>
          </a:prstGeom>
        </p:spPr>
      </p:pic>
      <p:pic>
        <p:nvPicPr>
          <p:cNvPr id="4" name="Picture 3"/>
          <p:cNvPicPr>
            <a:picLocks noChangeAspect="1"/>
          </p:cNvPicPr>
          <p:nvPr/>
        </p:nvPicPr>
        <p:blipFill>
          <a:blip r:embed="rId3"/>
          <a:stretch>
            <a:fillRect/>
          </a:stretch>
        </p:blipFill>
        <p:spPr>
          <a:xfrm>
            <a:off x="115851" y="3927411"/>
            <a:ext cx="8912298" cy="1359697"/>
          </a:xfrm>
          <a:prstGeom prst="rect">
            <a:avLst/>
          </a:prstGeom>
        </p:spPr>
      </p:pic>
    </p:spTree>
    <p:extLst>
      <p:ext uri="{BB962C8B-B14F-4D97-AF65-F5344CB8AC3E}">
        <p14:creationId xmlns:p14="http://schemas.microsoft.com/office/powerpoint/2010/main" val="17120089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2810" y="1351244"/>
            <a:ext cx="8840761" cy="4247317"/>
          </a:xfrm>
          <a:prstGeom prst="rect">
            <a:avLst/>
          </a:prstGeom>
          <a:noFill/>
        </p:spPr>
        <p:txBody>
          <a:bodyPr wrap="square" rtlCol="0">
            <a:spAutoFit/>
          </a:bodyPr>
          <a:lstStyle/>
          <a:p>
            <a:pPr algn="ctr"/>
            <a:r>
              <a:rPr lang="en-US" sz="5400">
                <a:solidFill>
                  <a:srgbClr val="FF0000"/>
                </a:solidFill>
                <a:latin typeface="Arial Rounded MT Bold"/>
                <a:cs typeface="Arial Rounded MT Bold"/>
              </a:rPr>
              <a:t>1. </a:t>
            </a:r>
            <a:r>
              <a:rPr lang="en-US" sz="5400">
                <a:latin typeface="Arial Rounded MT Bold"/>
                <a:cs typeface="Arial Rounded MT Bold"/>
              </a:rPr>
              <a:t>Write at least </a:t>
            </a:r>
            <a:br>
              <a:rPr lang="en-US" sz="5400">
                <a:latin typeface="Arial Rounded MT Bold"/>
                <a:cs typeface="Arial Rounded MT Bold"/>
              </a:rPr>
            </a:br>
            <a:r>
              <a:rPr lang="en-US" sz="5400">
                <a:latin typeface="Arial Rounded MT Bold"/>
                <a:cs typeface="Arial Rounded MT Bold"/>
              </a:rPr>
              <a:t>Ten True Sentences </a:t>
            </a:r>
            <a:br>
              <a:rPr lang="en-US" sz="5400">
                <a:latin typeface="Arial Rounded MT Bold"/>
                <a:cs typeface="Arial Rounded MT Bold"/>
              </a:rPr>
            </a:br>
            <a:r>
              <a:rPr lang="en-US" sz="5400">
                <a:latin typeface="Arial Rounded MT Bold"/>
                <a:cs typeface="Arial Rounded MT Bold"/>
              </a:rPr>
              <a:t>about your company that tell me why I should choose you.</a:t>
            </a:r>
            <a:endParaRPr lang="en-US" sz="6600">
              <a:latin typeface="Arial Rounded MT Bold"/>
              <a:cs typeface="Arial Rounded MT Bold"/>
            </a:endParaRPr>
          </a:p>
        </p:txBody>
      </p:sp>
    </p:spTree>
    <p:extLst>
      <p:ext uri="{BB962C8B-B14F-4D97-AF65-F5344CB8AC3E}">
        <p14:creationId xmlns:p14="http://schemas.microsoft.com/office/powerpoint/2010/main" val="426435997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3810000"/>
          </a:xfrm>
          <a:prstGeom prst="rect">
            <a:avLst/>
          </a:prstGeom>
        </p:spPr>
      </p:pic>
      <p:pic>
        <p:nvPicPr>
          <p:cNvPr id="5" name="Picture 4"/>
          <p:cNvPicPr>
            <a:picLocks noChangeAspect="1"/>
          </p:cNvPicPr>
          <p:nvPr/>
        </p:nvPicPr>
        <p:blipFill>
          <a:blip r:embed="rId3"/>
          <a:stretch>
            <a:fillRect/>
          </a:stretch>
        </p:blipFill>
        <p:spPr>
          <a:xfrm>
            <a:off x="159656" y="3996631"/>
            <a:ext cx="8925246" cy="1533311"/>
          </a:xfrm>
          <a:prstGeom prst="rect">
            <a:avLst/>
          </a:prstGeom>
        </p:spPr>
      </p:pic>
    </p:spTree>
    <p:extLst>
      <p:ext uri="{BB962C8B-B14F-4D97-AF65-F5344CB8AC3E}">
        <p14:creationId xmlns:p14="http://schemas.microsoft.com/office/powerpoint/2010/main" val="174894031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eagle-shades-WoA-logo-BeagleSwor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23578" y="254420"/>
            <a:ext cx="6367088" cy="6603580"/>
          </a:xfrm>
          <a:prstGeom prst="rect">
            <a:avLst/>
          </a:prstGeom>
        </p:spPr>
      </p:pic>
    </p:spTree>
    <p:extLst>
      <p:ext uri="{BB962C8B-B14F-4D97-AF65-F5344CB8AC3E}">
        <p14:creationId xmlns:p14="http://schemas.microsoft.com/office/powerpoint/2010/main" val="7363197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091" y="927964"/>
            <a:ext cx="8840761" cy="5262979"/>
          </a:xfrm>
          <a:prstGeom prst="rect">
            <a:avLst/>
          </a:prstGeom>
          <a:noFill/>
        </p:spPr>
        <p:txBody>
          <a:bodyPr wrap="square" rtlCol="0">
            <a:spAutoFit/>
          </a:bodyPr>
          <a:lstStyle/>
          <a:p>
            <a:pPr algn="ctr"/>
            <a:r>
              <a:rPr lang="en-US" sz="4800">
                <a:latin typeface="Arial Rounded MT Bold"/>
                <a:cs typeface="Arial Rounded MT Bold"/>
              </a:rPr>
              <a:t>These sentences </a:t>
            </a:r>
            <a:br>
              <a:rPr lang="en-US" sz="4800">
                <a:latin typeface="Arial Rounded MT Bold"/>
                <a:cs typeface="Arial Rounded MT Bold"/>
              </a:rPr>
            </a:br>
            <a:r>
              <a:rPr lang="en-US" sz="4800">
                <a:latin typeface="Arial Rounded MT Bold"/>
                <a:cs typeface="Arial Rounded MT Bold"/>
              </a:rPr>
              <a:t>should highlight </a:t>
            </a:r>
            <a:br>
              <a:rPr lang="en-US" sz="4800">
                <a:latin typeface="Arial Rounded MT Bold"/>
                <a:cs typeface="Arial Rounded MT Bold"/>
              </a:rPr>
            </a:br>
            <a:r>
              <a:rPr lang="en-US" sz="4800">
                <a:latin typeface="Arial Rounded MT Bold"/>
                <a:cs typeface="Arial Rounded MT Bold"/>
              </a:rPr>
              <a:t>Products, Processes, Procedures, Pricing, Warranties, Training, </a:t>
            </a:r>
            <a:br>
              <a:rPr lang="en-US" sz="4800">
                <a:latin typeface="Arial Rounded MT Bold"/>
                <a:cs typeface="Arial Rounded MT Bold"/>
              </a:rPr>
            </a:br>
            <a:r>
              <a:rPr lang="en-US" sz="4800">
                <a:latin typeface="Arial Rounded MT Bold"/>
                <a:cs typeface="Arial Rounded MT Bold"/>
              </a:rPr>
              <a:t>History and Personality </a:t>
            </a:r>
            <a:br>
              <a:rPr lang="en-US" sz="4800">
                <a:latin typeface="Arial Rounded MT Bold"/>
                <a:cs typeface="Arial Rounded MT Bold"/>
              </a:rPr>
            </a:br>
            <a:r>
              <a:rPr lang="en-US" sz="4800">
                <a:latin typeface="Arial Rounded MT Bold"/>
                <a:cs typeface="Arial Rounded MT Bold"/>
              </a:rPr>
              <a:t>of the company. </a:t>
            </a:r>
          </a:p>
        </p:txBody>
      </p:sp>
    </p:spTree>
    <p:extLst>
      <p:ext uri="{BB962C8B-B14F-4D97-AF65-F5344CB8AC3E}">
        <p14:creationId xmlns:p14="http://schemas.microsoft.com/office/powerpoint/2010/main" val="4801775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3967" y="1937324"/>
            <a:ext cx="8840761" cy="3046988"/>
          </a:xfrm>
          <a:prstGeom prst="rect">
            <a:avLst/>
          </a:prstGeom>
          <a:noFill/>
        </p:spPr>
        <p:txBody>
          <a:bodyPr wrap="square" rtlCol="0">
            <a:spAutoFit/>
          </a:bodyPr>
          <a:lstStyle/>
          <a:p>
            <a:pPr algn="ctr"/>
            <a:r>
              <a:rPr lang="en-US" sz="4800">
                <a:latin typeface="Arial Rounded MT Bold"/>
                <a:cs typeface="Arial Rounded MT Bold"/>
              </a:rPr>
              <a:t>Twenty sentences </a:t>
            </a:r>
            <a:br>
              <a:rPr lang="en-US" sz="4800">
                <a:latin typeface="Arial Rounded MT Bold"/>
                <a:cs typeface="Arial Rounded MT Bold"/>
              </a:rPr>
            </a:br>
            <a:r>
              <a:rPr lang="en-US" sz="4800">
                <a:latin typeface="Arial Rounded MT Bold"/>
                <a:cs typeface="Arial Rounded MT Bold"/>
              </a:rPr>
              <a:t>are better than Ten.</a:t>
            </a:r>
          </a:p>
          <a:p>
            <a:pPr algn="ctr"/>
            <a:r>
              <a:rPr lang="en-US" sz="4800">
                <a:latin typeface="Arial Rounded MT Bold"/>
                <a:cs typeface="Arial Rounded MT Bold"/>
              </a:rPr>
              <a:t>Thirty are better </a:t>
            </a:r>
            <a:br>
              <a:rPr lang="en-US" sz="4800">
                <a:latin typeface="Arial Rounded MT Bold"/>
                <a:cs typeface="Arial Rounded MT Bold"/>
              </a:rPr>
            </a:br>
            <a:r>
              <a:rPr lang="en-US" sz="4800">
                <a:latin typeface="Arial Rounded MT Bold"/>
                <a:cs typeface="Arial Rounded MT Bold"/>
              </a:rPr>
              <a:t>than twenty.</a:t>
            </a:r>
          </a:p>
        </p:txBody>
      </p:sp>
    </p:spTree>
    <p:extLst>
      <p:ext uri="{BB962C8B-B14F-4D97-AF65-F5344CB8AC3E}">
        <p14:creationId xmlns:p14="http://schemas.microsoft.com/office/powerpoint/2010/main" val="17440872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6532" y="1237284"/>
            <a:ext cx="8840761" cy="4616648"/>
          </a:xfrm>
          <a:prstGeom prst="rect">
            <a:avLst/>
          </a:prstGeom>
          <a:noFill/>
        </p:spPr>
        <p:txBody>
          <a:bodyPr wrap="square" rtlCol="0">
            <a:spAutoFit/>
          </a:bodyPr>
          <a:lstStyle/>
          <a:p>
            <a:pPr algn="ctr"/>
            <a:r>
              <a:rPr lang="en-US" sz="5400" dirty="0" smtClean="0">
                <a:solidFill>
                  <a:schemeClr val="bg1">
                    <a:lumMod val="50000"/>
                  </a:schemeClr>
                </a:solidFill>
                <a:latin typeface="Arial Rounded MT Bold"/>
                <a:cs typeface="Arial Rounded MT Bold"/>
              </a:rPr>
              <a:t>Partners,</a:t>
            </a:r>
          </a:p>
          <a:p>
            <a:pPr algn="ctr"/>
            <a:r>
              <a:rPr lang="en-US" sz="5400" dirty="0" smtClean="0">
                <a:solidFill>
                  <a:schemeClr val="bg1">
                    <a:lumMod val="50000"/>
                  </a:schemeClr>
                </a:solidFill>
                <a:latin typeface="Arial Rounded MT Bold"/>
                <a:cs typeface="Arial Rounded MT Bold"/>
              </a:rPr>
              <a:t>review what has </a:t>
            </a:r>
            <a:br>
              <a:rPr lang="en-US" sz="5400" dirty="0" smtClean="0">
                <a:solidFill>
                  <a:schemeClr val="bg1">
                    <a:lumMod val="50000"/>
                  </a:schemeClr>
                </a:solidFill>
                <a:latin typeface="Arial Rounded MT Bold"/>
                <a:cs typeface="Arial Rounded MT Bold"/>
              </a:rPr>
            </a:br>
            <a:r>
              <a:rPr lang="en-US" sz="5400" dirty="0" smtClean="0">
                <a:solidFill>
                  <a:schemeClr val="bg1">
                    <a:lumMod val="50000"/>
                  </a:schemeClr>
                </a:solidFill>
                <a:latin typeface="Arial Rounded MT Bold"/>
                <a:cs typeface="Arial Rounded MT Bold"/>
              </a:rPr>
              <a:t>been written. </a:t>
            </a:r>
            <a:endParaRPr lang="en-US" sz="1200" dirty="0">
              <a:solidFill>
                <a:schemeClr val="bg1">
                  <a:lumMod val="50000"/>
                </a:schemeClr>
              </a:solidFill>
              <a:latin typeface="Arial Rounded MT Bold"/>
              <a:cs typeface="Arial Rounded MT Bold"/>
            </a:endParaRPr>
          </a:p>
          <a:p>
            <a:pPr algn="ctr"/>
            <a:endParaRPr lang="en-US" sz="1200" dirty="0">
              <a:solidFill>
                <a:schemeClr val="bg1">
                  <a:lumMod val="50000"/>
                </a:schemeClr>
              </a:solidFill>
              <a:latin typeface="Arial Rounded MT Bold"/>
              <a:cs typeface="Arial Rounded MT Bold"/>
            </a:endParaRPr>
          </a:p>
          <a:p>
            <a:pPr algn="ctr"/>
            <a:endParaRPr lang="en-US" sz="1200" dirty="0">
              <a:solidFill>
                <a:schemeClr val="bg1">
                  <a:lumMod val="50000"/>
                </a:schemeClr>
              </a:solidFill>
              <a:latin typeface="Arial Rounded MT Bold"/>
              <a:cs typeface="Arial Rounded MT Bold"/>
            </a:endParaRPr>
          </a:p>
          <a:p>
            <a:pPr algn="ctr"/>
            <a:r>
              <a:rPr lang="en-US" sz="5400" dirty="0" smtClean="0">
                <a:solidFill>
                  <a:schemeClr val="bg1">
                    <a:lumMod val="50000"/>
                  </a:schemeClr>
                </a:solidFill>
                <a:latin typeface="Arial Rounded MT Bold"/>
                <a:cs typeface="Arial Rounded MT Bold"/>
              </a:rPr>
              <a:t>Help expand </a:t>
            </a:r>
            <a:br>
              <a:rPr lang="en-US" sz="5400" dirty="0" smtClean="0">
                <a:solidFill>
                  <a:schemeClr val="bg1">
                    <a:lumMod val="50000"/>
                  </a:schemeClr>
                </a:solidFill>
                <a:latin typeface="Arial Rounded MT Bold"/>
                <a:cs typeface="Arial Rounded MT Bold"/>
              </a:rPr>
            </a:br>
            <a:r>
              <a:rPr lang="en-US" sz="5400" dirty="0" smtClean="0">
                <a:solidFill>
                  <a:schemeClr val="bg1">
                    <a:lumMod val="50000"/>
                  </a:schemeClr>
                </a:solidFill>
                <a:latin typeface="Arial Rounded MT Bold"/>
                <a:cs typeface="Arial Rounded MT Bold"/>
              </a:rPr>
              <a:t>and </a:t>
            </a:r>
            <a:r>
              <a:rPr lang="en-US" sz="5400" dirty="0">
                <a:solidFill>
                  <a:schemeClr val="bg1">
                    <a:lumMod val="50000"/>
                  </a:schemeClr>
                </a:solidFill>
                <a:latin typeface="Arial Rounded MT Bold"/>
                <a:cs typeface="Arial Rounded MT Bold"/>
              </a:rPr>
              <a:t>enliven it. </a:t>
            </a:r>
          </a:p>
        </p:txBody>
      </p:sp>
    </p:spTree>
    <p:extLst>
      <p:ext uri="{BB962C8B-B14F-4D97-AF65-F5344CB8AC3E}">
        <p14:creationId xmlns:p14="http://schemas.microsoft.com/office/powerpoint/2010/main" val="10049669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TotalTime>
  <Words>1552</Words>
  <Application>Microsoft Macintosh PowerPoint</Application>
  <PresentationFormat>On-screen Show (4:3)</PresentationFormat>
  <Paragraphs>136</Paragraphs>
  <Slides>61</Slides>
  <Notes>0</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61</vt:i4>
      </vt:variant>
    </vt:vector>
  </HeadingPairs>
  <TitlesOfParts>
    <vt:vector size="65" baseType="lpstr">
      <vt:lpstr>Arial</vt:lpstr>
      <vt:lpstr>Arial Rounded MT Bold</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Williams Marketing</Company>
  <LinksUpToDate>false</LinksUpToDate>
  <SharedDoc>false</SharedDoc>
  <HyperlinksChanged>false</HyperlinksChanged>
  <AppVersion>15.0035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Roy Williams</dc:creator>
  <cp:lastModifiedBy>Roy Williams</cp:lastModifiedBy>
  <cp:revision>65</cp:revision>
  <dcterms:created xsi:type="dcterms:W3CDTF">2017-06-16T13:06:59Z</dcterms:created>
  <dcterms:modified xsi:type="dcterms:W3CDTF">2017-08-22T13:49:23Z</dcterms:modified>
</cp:coreProperties>
</file>